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87" r:id="rId5"/>
    <p:sldId id="259" r:id="rId6"/>
    <p:sldId id="260" r:id="rId7"/>
    <p:sldId id="263" r:id="rId8"/>
    <p:sldId id="264" r:id="rId9"/>
    <p:sldId id="261" r:id="rId10"/>
    <p:sldId id="288" r:id="rId11"/>
    <p:sldId id="262" r:id="rId12"/>
    <p:sldId id="265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</p:sldIdLst>
  <p:sldSz cx="18288000" cy="10287000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nsolas Bold" panose="020B0709020204030204" pitchFamily="49" charset="0"/>
      <p:regular r:id="rId37"/>
      <p:bold r:id="rId38"/>
    </p:embeddedFont>
    <p:embeddedFont>
      <p:font typeface="TT Firs Neue" panose="020B0604020202020204" charset="0"/>
      <p:regular r:id="rId39"/>
    </p:embeddedFont>
    <p:embeddedFont>
      <p:font typeface="TT Firs Neue Bold" panose="020B0604020202020204" charset="0"/>
      <p:regular r:id="rId40"/>
    </p:embeddedFont>
    <p:embeddedFont>
      <p:font typeface="TT Firs Neue Bold Italics" panose="020B0604020202020204" charset="0"/>
      <p:regular r:id="rId41"/>
    </p:embeddedFont>
    <p:embeddedFont>
      <p:font typeface="TT Firs Neue Heavy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821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2514-2936-636B-3F6D-CD14101C6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227E2E-02A3-4C77-8DC6-D2BDB6BC79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8D712-7B62-C5A6-ED9E-8A52248661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060537-253C-7CA5-A547-4F98C9708E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0420E0E-86FF-EF98-9267-6616E4530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BD2-4FC6-CA5B-D43D-AC99CB2A39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99771-23A5-623F-1B26-9D7327AB71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1260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400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svg"/><Relationship Id="rId9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9.png"/><Relationship Id="rId5" Type="http://schemas.openxmlformats.org/officeDocument/2006/relationships/image" Target="../media/image3.sv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0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0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0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0.pn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1764772">
            <a:off x="-1306894" y="8356836"/>
            <a:ext cx="3875393" cy="4114800"/>
          </a:xfrm>
          <a:custGeom>
            <a:avLst/>
            <a:gdLst/>
            <a:ahLst/>
            <a:cxnLst/>
            <a:rect l="l" t="t" r="r" b="b"/>
            <a:pathLst>
              <a:path w="3875393" h="4114800">
                <a:moveTo>
                  <a:pt x="0" y="0"/>
                </a:moveTo>
                <a:lnTo>
                  <a:pt x="3875394" y="0"/>
                </a:lnTo>
                <a:lnTo>
                  <a:pt x="3875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889829">
            <a:off x="15647468" y="-1509325"/>
            <a:ext cx="3223664" cy="3247280"/>
          </a:xfrm>
          <a:custGeom>
            <a:avLst/>
            <a:gdLst/>
            <a:ahLst/>
            <a:cxnLst/>
            <a:rect l="l" t="t" r="r" b="b"/>
            <a:pathLst>
              <a:path w="3223664" h="3247280">
                <a:moveTo>
                  <a:pt x="0" y="0"/>
                </a:moveTo>
                <a:lnTo>
                  <a:pt x="3223664" y="0"/>
                </a:lnTo>
                <a:lnTo>
                  <a:pt x="3223664" y="3247281"/>
                </a:lnTo>
                <a:lnTo>
                  <a:pt x="0" y="3247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5715018" y="8351323"/>
            <a:ext cx="3984539" cy="3944694"/>
          </a:xfrm>
          <a:custGeom>
            <a:avLst/>
            <a:gdLst/>
            <a:ahLst/>
            <a:cxnLst/>
            <a:rect l="l" t="t" r="r" b="b"/>
            <a:pathLst>
              <a:path w="3984539" h="3944694">
                <a:moveTo>
                  <a:pt x="0" y="0"/>
                </a:moveTo>
                <a:lnTo>
                  <a:pt x="3984539" y="0"/>
                </a:lnTo>
                <a:lnTo>
                  <a:pt x="3984539" y="3944694"/>
                </a:lnTo>
                <a:lnTo>
                  <a:pt x="0" y="3944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3126836">
            <a:off x="-841117" y="-1683559"/>
            <a:ext cx="4540439" cy="4126124"/>
          </a:xfrm>
          <a:custGeom>
            <a:avLst/>
            <a:gdLst/>
            <a:ahLst/>
            <a:cxnLst/>
            <a:rect l="l" t="t" r="r" b="b"/>
            <a:pathLst>
              <a:path w="4540439" h="4126124">
                <a:moveTo>
                  <a:pt x="0" y="0"/>
                </a:moveTo>
                <a:lnTo>
                  <a:pt x="4540439" y="0"/>
                </a:lnTo>
                <a:lnTo>
                  <a:pt x="4540439" y="4126124"/>
                </a:lnTo>
                <a:lnTo>
                  <a:pt x="0" y="4126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4308300" y="9008548"/>
            <a:ext cx="1056736" cy="1051453"/>
          </a:xfrm>
          <a:custGeom>
            <a:avLst/>
            <a:gdLst/>
            <a:ahLst/>
            <a:cxnLst/>
            <a:rect l="l" t="t" r="r" b="b"/>
            <a:pathLst>
              <a:path w="1056736" h="1051453">
                <a:moveTo>
                  <a:pt x="0" y="0"/>
                </a:moveTo>
                <a:lnTo>
                  <a:pt x="1056736" y="0"/>
                </a:lnTo>
                <a:lnTo>
                  <a:pt x="1056736" y="1051453"/>
                </a:lnTo>
                <a:lnTo>
                  <a:pt x="0" y="1051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2572982" y="5685453"/>
            <a:ext cx="2558982" cy="3206618"/>
          </a:xfrm>
          <a:custGeom>
            <a:avLst/>
            <a:gdLst/>
            <a:ahLst/>
            <a:cxnLst/>
            <a:rect l="l" t="t" r="r" b="b"/>
            <a:pathLst>
              <a:path w="2558982" h="3206618">
                <a:moveTo>
                  <a:pt x="0" y="0"/>
                </a:moveTo>
                <a:lnTo>
                  <a:pt x="2558982" y="0"/>
                </a:lnTo>
                <a:lnTo>
                  <a:pt x="2558982" y="3206618"/>
                </a:lnTo>
                <a:lnTo>
                  <a:pt x="0" y="32066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032" r="-18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2901581" y="6345704"/>
            <a:ext cx="2813438" cy="2005619"/>
          </a:xfrm>
          <a:custGeom>
            <a:avLst/>
            <a:gdLst/>
            <a:ahLst/>
            <a:cxnLst/>
            <a:rect l="l" t="t" r="r" b="b"/>
            <a:pathLst>
              <a:path w="2813438" h="2005619">
                <a:moveTo>
                  <a:pt x="0" y="0"/>
                </a:moveTo>
                <a:lnTo>
                  <a:pt x="2813437" y="0"/>
                </a:lnTo>
                <a:lnTo>
                  <a:pt x="2813437" y="2005619"/>
                </a:lnTo>
                <a:lnTo>
                  <a:pt x="0" y="20056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2572982" y="2144058"/>
            <a:ext cx="13142037" cy="354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0"/>
              </a:lnSpc>
              <a:spcBef>
                <a:spcPct val="0"/>
              </a:spcBef>
            </a:pPr>
            <a:r>
              <a:rPr lang="en-US" sz="5100" b="1" i="1" spc="-255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DESARROLLO DE UN SISTEMA ASISTENTE DE MÚSICA BASADO EN </a:t>
            </a:r>
            <a:r>
              <a:rPr lang="en-US" sz="5100" b="1" i="1" spc="-255">
                <a:solidFill>
                  <a:srgbClr val="A10237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APRENDIZAJE AUTOMÁTICO</a:t>
            </a:r>
            <a:r>
              <a:rPr lang="en-US" sz="5100" b="1" i="1" spc="-255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 Y </a:t>
            </a:r>
            <a:r>
              <a:rPr lang="en-US" sz="5100" b="1" i="1" spc="-255">
                <a:solidFill>
                  <a:srgbClr val="A10237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PROCESAMIENTO DEL LENGUAJE NATURAL </a:t>
            </a:r>
            <a:r>
              <a:rPr lang="en-US" sz="5100" b="1" i="1" spc="-255">
                <a:solidFill>
                  <a:srgbClr val="000000"/>
                </a:solidFill>
                <a:latin typeface="TT Firs Neue Bold Italics"/>
                <a:ea typeface="TT Firs Neue Bold Italics"/>
                <a:cs typeface="TT Firs Neue Bold Italics"/>
                <a:sym typeface="TT Firs Neue Bold Italics"/>
              </a:rPr>
              <a:t>CON MODELOS DE LENGUAJE DE GRAN ESCALA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5481" y="6549373"/>
            <a:ext cx="7706461" cy="66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9"/>
              </a:lnSpc>
              <a:spcBef>
                <a:spcPct val="0"/>
              </a:spcBef>
            </a:pPr>
            <a:r>
              <a:rPr lang="en-US" sz="4599" b="1" spc="-229" dirty="0" err="1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Trabajo</a:t>
            </a:r>
            <a:r>
              <a:rPr lang="en-US" sz="4599" b="1" spc="-229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de Fin de Grado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30137" y="7384338"/>
            <a:ext cx="4777151" cy="536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3699" b="1" spc="-18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Daniel Linfon Ye 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D2EB6-2665-2B52-655A-865803E0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29DD63-889C-CFE5-CBD9-A265295AFB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4F78274-8A55-EAB4-B666-C18C3489D883}"/>
              </a:ext>
            </a:extLst>
          </p:cNvPr>
          <p:cNvSpPr/>
          <p:nvPr/>
        </p:nvSpPr>
        <p:spPr>
          <a:xfrm rot="1764772">
            <a:off x="-1306894" y="8356836"/>
            <a:ext cx="3875393" cy="4114800"/>
          </a:xfrm>
          <a:custGeom>
            <a:avLst/>
            <a:gdLst/>
            <a:ahLst/>
            <a:cxnLst/>
            <a:rect l="l" t="t" r="r" b="b"/>
            <a:pathLst>
              <a:path w="3875393" h="4114800">
                <a:moveTo>
                  <a:pt x="0" y="0"/>
                </a:moveTo>
                <a:lnTo>
                  <a:pt x="3875394" y="0"/>
                </a:lnTo>
                <a:lnTo>
                  <a:pt x="3875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30352E0-F953-AB37-B528-F2D0691499BD}"/>
              </a:ext>
            </a:extLst>
          </p:cNvPr>
          <p:cNvSpPr/>
          <p:nvPr/>
        </p:nvSpPr>
        <p:spPr>
          <a:xfrm>
            <a:off x="15402619" y="8314653"/>
            <a:ext cx="3984539" cy="3944694"/>
          </a:xfrm>
          <a:custGeom>
            <a:avLst/>
            <a:gdLst/>
            <a:ahLst/>
            <a:cxnLst/>
            <a:rect l="l" t="t" r="r" b="b"/>
            <a:pathLst>
              <a:path w="3984539" h="3944694">
                <a:moveTo>
                  <a:pt x="0" y="0"/>
                </a:moveTo>
                <a:lnTo>
                  <a:pt x="3984539" y="0"/>
                </a:lnTo>
                <a:lnTo>
                  <a:pt x="3984539" y="3944694"/>
                </a:lnTo>
                <a:lnTo>
                  <a:pt x="0" y="3944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1C5682-4A57-6E10-7BAE-A41E9E77E816}"/>
              </a:ext>
            </a:extLst>
          </p:cNvPr>
          <p:cNvSpPr/>
          <p:nvPr/>
        </p:nvSpPr>
        <p:spPr>
          <a:xfrm rot="-3126836">
            <a:off x="15520222" y="-2012529"/>
            <a:ext cx="4540439" cy="4126124"/>
          </a:xfrm>
          <a:custGeom>
            <a:avLst/>
            <a:gdLst/>
            <a:ahLst/>
            <a:cxnLst/>
            <a:rect l="l" t="t" r="r" b="b"/>
            <a:pathLst>
              <a:path w="4540439" h="4126124">
                <a:moveTo>
                  <a:pt x="0" y="0"/>
                </a:moveTo>
                <a:lnTo>
                  <a:pt x="4540439" y="0"/>
                </a:lnTo>
                <a:lnTo>
                  <a:pt x="4540439" y="4126124"/>
                </a:lnTo>
                <a:lnTo>
                  <a:pt x="0" y="4126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238D129-07C8-A2BE-9E3E-9E6CDED48665}"/>
              </a:ext>
            </a:extLst>
          </p:cNvPr>
          <p:cNvSpPr/>
          <p:nvPr/>
        </p:nvSpPr>
        <p:spPr>
          <a:xfrm>
            <a:off x="5296486" y="1028700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4" y="0"/>
                </a:lnTo>
                <a:lnTo>
                  <a:pt x="1043144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49D7644-AD2F-FE85-EFF4-2D58AFAD3FDE}"/>
              </a:ext>
            </a:extLst>
          </p:cNvPr>
          <p:cNvSpPr/>
          <p:nvPr/>
        </p:nvSpPr>
        <p:spPr>
          <a:xfrm>
            <a:off x="13711341" y="8732574"/>
            <a:ext cx="1056736" cy="1051453"/>
          </a:xfrm>
          <a:custGeom>
            <a:avLst/>
            <a:gdLst/>
            <a:ahLst/>
            <a:cxnLst/>
            <a:rect l="l" t="t" r="r" b="b"/>
            <a:pathLst>
              <a:path w="1056736" h="1051453">
                <a:moveTo>
                  <a:pt x="0" y="0"/>
                </a:moveTo>
                <a:lnTo>
                  <a:pt x="1056737" y="0"/>
                </a:lnTo>
                <a:lnTo>
                  <a:pt x="1056737" y="1051452"/>
                </a:lnTo>
                <a:lnTo>
                  <a:pt x="0" y="10514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22672EE-4F24-05B3-97D5-8B61603E663C}"/>
              </a:ext>
            </a:extLst>
          </p:cNvPr>
          <p:cNvSpPr/>
          <p:nvPr/>
        </p:nvSpPr>
        <p:spPr>
          <a:xfrm>
            <a:off x="8677133" y="4955640"/>
            <a:ext cx="8090719" cy="5016246"/>
          </a:xfrm>
          <a:custGeom>
            <a:avLst/>
            <a:gdLst/>
            <a:ahLst/>
            <a:cxnLst/>
            <a:rect l="l" t="t" r="r" b="b"/>
            <a:pathLst>
              <a:path w="8090719" h="5016246">
                <a:moveTo>
                  <a:pt x="0" y="0"/>
                </a:moveTo>
                <a:lnTo>
                  <a:pt x="8090719" y="0"/>
                </a:lnTo>
                <a:lnTo>
                  <a:pt x="8090719" y="5016246"/>
                </a:lnTo>
                <a:lnTo>
                  <a:pt x="0" y="5016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C705D06-C8D8-D669-804E-B939DDDED08A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4955640"/>
          <a:ext cx="7111127" cy="5016245"/>
        </p:xfrm>
        <a:graphic>
          <a:graphicData uri="http://schemas.openxmlformats.org/drawingml/2006/table">
            <a:tbl>
              <a:tblPr/>
              <a:tblGrid>
                <a:gridCol w="134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50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T Firs Neue Bold"/>
                          <a:ea typeface="TT Firs Neue Bold"/>
                          <a:cs typeface="TT Firs Neue Bold"/>
                          <a:sym typeface="TT Firs Neue Bold"/>
                        </a:rPr>
                        <a:t>Train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T Firs Neue Bold"/>
                          <a:ea typeface="TT Firs Neue Bold"/>
                          <a:cs typeface="TT Firs Neue Bold"/>
                          <a:sym typeface="TT Firs Neue Bold"/>
                        </a:rPr>
                        <a:t>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692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T Firs Neue Bold"/>
                          <a:ea typeface="TT Firs Neue Bold"/>
                          <a:cs typeface="TT Firs Neue Bold"/>
                          <a:sym typeface="TT Firs Neue Bold"/>
                        </a:rPr>
                        <a:t>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32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0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add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420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0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remove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420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16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420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0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clear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6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420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01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D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1680 (70%)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420 (15%)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Firs Neue"/>
                          <a:ea typeface="TT Firs Neue"/>
                          <a:cs typeface="TT Firs Neue"/>
                          <a:sym typeface="TT Firs Neue"/>
                        </a:rPr>
                        <a:t> 420 (15%)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4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>
            <a:extLst>
              <a:ext uri="{FF2B5EF4-FFF2-40B4-BE49-F238E27FC236}">
                <a16:creationId xmlns:a16="http://schemas.microsoft.com/office/drawing/2014/main" id="{9F9E3F31-B66A-67C4-A7EF-ECE5A61DA657}"/>
              </a:ext>
            </a:extLst>
          </p:cNvPr>
          <p:cNvSpPr txBox="1"/>
          <p:nvPr/>
        </p:nvSpPr>
        <p:spPr>
          <a:xfrm>
            <a:off x="629951" y="630762"/>
            <a:ext cx="13570614" cy="932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6499" b="1" spc="-32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PREPROCESAMIENTO DE DATOS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254D11A-B10B-1925-80D0-B23616CE26CE}"/>
              </a:ext>
            </a:extLst>
          </p:cNvPr>
          <p:cNvSpPr txBox="1"/>
          <p:nvPr/>
        </p:nvSpPr>
        <p:spPr>
          <a:xfrm>
            <a:off x="713856" y="1550268"/>
            <a:ext cx="7425971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PREPARACIÓN DE DATOS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C994FC2-B9F5-AD11-8DEE-8F31D09C37F2}"/>
              </a:ext>
            </a:extLst>
          </p:cNvPr>
          <p:cNvSpPr txBox="1"/>
          <p:nvPr/>
        </p:nvSpPr>
        <p:spPr>
          <a:xfrm>
            <a:off x="1028700" y="2403904"/>
            <a:ext cx="12682641" cy="228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9"/>
              </a:lnSpc>
            </a:pP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“add Believer by Imagine Dragons to my playlist bro”                                      </a:t>
            </a:r>
          </a:p>
          <a:p>
            <a:pPr algn="just">
              <a:lnSpc>
                <a:spcPts val="4599"/>
              </a:lnSpc>
            </a:pP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“</a:t>
            </a:r>
            <a:r>
              <a:rPr lang="en-US" sz="3066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Remov</a:t>
            </a: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Viva la </a:t>
            </a:r>
            <a:r>
              <a:rPr lang="en-US" sz="3066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vida</a:t>
            </a: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by Coldplay, pls”                                                                                          </a:t>
            </a:r>
          </a:p>
          <a:p>
            <a:pPr algn="just">
              <a:lnSpc>
                <a:spcPts val="4599"/>
              </a:lnSpc>
            </a:pP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“</a:t>
            </a:r>
            <a:r>
              <a:rPr lang="en-US" sz="3066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heyy</a:t>
            </a: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, what’s on my playlist right now?”                                                               </a:t>
            </a:r>
          </a:p>
          <a:p>
            <a:pPr algn="just">
              <a:lnSpc>
                <a:spcPts val="4599"/>
              </a:lnSpc>
            </a:pP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“Erase </a:t>
            </a:r>
            <a:r>
              <a:rPr lang="en-US" sz="3066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evrything</a:t>
            </a:r>
            <a:r>
              <a:rPr lang="en-US" sz="3066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u have, start from scratch”                                                      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4D4D1C-D850-5374-BEA5-CD962391C089}"/>
              </a:ext>
            </a:extLst>
          </p:cNvPr>
          <p:cNvSpPr txBox="1"/>
          <p:nvPr/>
        </p:nvSpPr>
        <p:spPr>
          <a:xfrm>
            <a:off x="13542010" y="2394480"/>
            <a:ext cx="3450589" cy="2330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04"/>
              </a:lnSpc>
            </a:pPr>
            <a:r>
              <a:rPr lang="en-US" sz="3069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Intención</a:t>
            </a:r>
            <a:r>
              <a:rPr lang="en-US" sz="3069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</a:t>
            </a:r>
            <a:r>
              <a:rPr lang="en-US" sz="3069" b="1" spc="-153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add</a:t>
            </a:r>
          </a:p>
          <a:p>
            <a:pPr algn="just">
              <a:lnSpc>
                <a:spcPts val="4604"/>
              </a:lnSpc>
            </a:pPr>
            <a:r>
              <a:rPr lang="en-US" sz="3069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Intención</a:t>
            </a:r>
            <a:r>
              <a:rPr lang="en-US" sz="3069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</a:t>
            </a:r>
            <a:r>
              <a:rPr lang="en-US" sz="3069" b="1" spc="-153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remove</a:t>
            </a:r>
          </a:p>
          <a:p>
            <a:pPr algn="just">
              <a:lnSpc>
                <a:spcPts val="4604"/>
              </a:lnSpc>
            </a:pPr>
            <a:r>
              <a:rPr lang="en-US" sz="3069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Intención</a:t>
            </a:r>
            <a:r>
              <a:rPr lang="en-US" sz="3069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</a:t>
            </a:r>
            <a:r>
              <a:rPr lang="en-US" sz="3069" b="1" spc="-153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view</a:t>
            </a:r>
          </a:p>
          <a:p>
            <a:pPr algn="just">
              <a:lnSpc>
                <a:spcPts val="4604"/>
              </a:lnSpc>
            </a:pPr>
            <a:r>
              <a:rPr lang="en-US" sz="3069" spc="-153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Intención</a:t>
            </a:r>
            <a:r>
              <a:rPr lang="en-US" sz="3069" spc="-153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</a:t>
            </a:r>
            <a:r>
              <a:rPr lang="en-US" sz="3069" b="1" spc="-153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155171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1764772">
            <a:off x="-1306894" y="8356836"/>
            <a:ext cx="3875393" cy="4114800"/>
          </a:xfrm>
          <a:custGeom>
            <a:avLst/>
            <a:gdLst/>
            <a:ahLst/>
            <a:cxnLst/>
            <a:rect l="l" t="t" r="r" b="b"/>
            <a:pathLst>
              <a:path w="3875393" h="4114800">
                <a:moveTo>
                  <a:pt x="0" y="0"/>
                </a:moveTo>
                <a:lnTo>
                  <a:pt x="3875394" y="0"/>
                </a:lnTo>
                <a:lnTo>
                  <a:pt x="3875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5402619" y="8314653"/>
            <a:ext cx="3984539" cy="3944694"/>
          </a:xfrm>
          <a:custGeom>
            <a:avLst/>
            <a:gdLst/>
            <a:ahLst/>
            <a:cxnLst/>
            <a:rect l="l" t="t" r="r" b="b"/>
            <a:pathLst>
              <a:path w="3984539" h="3944694">
                <a:moveTo>
                  <a:pt x="0" y="0"/>
                </a:moveTo>
                <a:lnTo>
                  <a:pt x="3984539" y="0"/>
                </a:lnTo>
                <a:lnTo>
                  <a:pt x="3984539" y="3944694"/>
                </a:lnTo>
                <a:lnTo>
                  <a:pt x="0" y="3944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3126836">
            <a:off x="15520222" y="-2012529"/>
            <a:ext cx="4540439" cy="4126124"/>
          </a:xfrm>
          <a:custGeom>
            <a:avLst/>
            <a:gdLst/>
            <a:ahLst/>
            <a:cxnLst/>
            <a:rect l="l" t="t" r="r" b="b"/>
            <a:pathLst>
              <a:path w="4540439" h="4126124">
                <a:moveTo>
                  <a:pt x="0" y="0"/>
                </a:moveTo>
                <a:lnTo>
                  <a:pt x="4540439" y="0"/>
                </a:lnTo>
                <a:lnTo>
                  <a:pt x="4540439" y="4126124"/>
                </a:lnTo>
                <a:lnTo>
                  <a:pt x="0" y="4126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5296486" y="1028700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4" y="0"/>
                </a:lnTo>
                <a:lnTo>
                  <a:pt x="1043144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3711341" y="8732574"/>
            <a:ext cx="1056736" cy="1051453"/>
          </a:xfrm>
          <a:custGeom>
            <a:avLst/>
            <a:gdLst/>
            <a:ahLst/>
            <a:cxnLst/>
            <a:rect l="l" t="t" r="r" b="b"/>
            <a:pathLst>
              <a:path w="1056736" h="1051453">
                <a:moveTo>
                  <a:pt x="0" y="0"/>
                </a:moveTo>
                <a:lnTo>
                  <a:pt x="1056737" y="0"/>
                </a:lnTo>
                <a:lnTo>
                  <a:pt x="1056737" y="1051452"/>
                </a:lnTo>
                <a:lnTo>
                  <a:pt x="0" y="10514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059786" y="601663"/>
            <a:ext cx="13189614" cy="932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6499" b="1" spc="-32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PREPROCESAMIENTO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786" y="1601746"/>
            <a:ext cx="4502814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TOKENIZACIÓN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09142"/>
            <a:ext cx="63627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spc="-22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“I want to see my playlist”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8995" y="4039841"/>
            <a:ext cx="2393481" cy="501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 b="1" spc="-174" dirty="0" err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WordPiece</a:t>
            </a:r>
            <a:endParaRPr lang="en-US" sz="3499" b="1" spc="-174" dirty="0">
              <a:solidFill>
                <a:srgbClr val="000000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75643" y="4855816"/>
            <a:ext cx="13739378" cy="53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3304" spc="-165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[’I’, ’want’, ’to’, ’see’, ’my’, ’play’, ‘##list’]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63744"/>
            <a:ext cx="3314700" cy="501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3499" b="1" spc="-174" dirty="0" err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SentencePiece</a:t>
            </a:r>
            <a:endParaRPr lang="en-US" sz="3499" b="1" spc="-174" dirty="0">
              <a:solidFill>
                <a:srgbClr val="000000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75643" y="7708294"/>
            <a:ext cx="137393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3304" spc="-165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[’_I’, ’_want’, ’_to’, ’_see’, ’_my’, ’_playlist’]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62476" y="5735984"/>
            <a:ext cx="7214971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spc="-165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[121, 297, 12, 1144, 102, 15007]</a:t>
            </a:r>
            <a:r>
              <a:rPr lang="en-US" sz="3300" spc="-165" dirty="0">
                <a:solidFill>
                  <a:srgbClr val="A10237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8994" y="4891088"/>
            <a:ext cx="1445605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b="1" spc="-149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tokens: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699" y="7672099"/>
            <a:ext cx="148589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b="1" spc="-149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tokens: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745509"/>
            <a:ext cx="20193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b="1" spc="-149" dirty="0" err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input_ids</a:t>
            </a:r>
            <a:r>
              <a:rPr lang="en-US" sz="2999" b="1" spc="-149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63204" y="8588462"/>
            <a:ext cx="8053171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spc="-165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[12345, 6789, 234, 3456, 2525, 9876]</a:t>
            </a:r>
            <a:r>
              <a:rPr lang="en-US" sz="3300" spc="-165">
                <a:solidFill>
                  <a:srgbClr val="A10237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597987"/>
            <a:ext cx="20193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b="1" spc="-149" dirty="0" err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input_ids</a:t>
            </a:r>
            <a:r>
              <a:rPr lang="en-US" sz="2999" b="1" spc="-149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5366" y="9697172"/>
            <a:ext cx="13310971" cy="3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  <a:spcBef>
                <a:spcPct val="0"/>
              </a:spcBef>
            </a:pPr>
            <a:r>
              <a:rPr lang="en-US" sz="2300" spc="-115">
                <a:solidFill>
                  <a:srgbClr val="A10237"/>
                </a:solidFill>
                <a:latin typeface="TT Firs Neue"/>
                <a:ea typeface="TT Firs Neue"/>
                <a:cs typeface="TT Firs Neue"/>
                <a:sym typeface="TT Firs Neue"/>
              </a:rPr>
              <a:t>*Los números anteriores son ficticios, generados solo a modo de ejemplo ilustrativo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993920">
            <a:off x="15747415" y="-494262"/>
            <a:ext cx="3023771" cy="3045923"/>
          </a:xfrm>
          <a:custGeom>
            <a:avLst/>
            <a:gdLst/>
            <a:ahLst/>
            <a:cxnLst/>
            <a:rect l="l" t="t" r="r" b="b"/>
            <a:pathLst>
              <a:path w="3023771" h="3045923">
                <a:moveTo>
                  <a:pt x="0" y="0"/>
                </a:moveTo>
                <a:lnTo>
                  <a:pt x="3023770" y="0"/>
                </a:lnTo>
                <a:lnTo>
                  <a:pt x="3023770" y="3045924"/>
                </a:lnTo>
                <a:lnTo>
                  <a:pt x="0" y="3045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873312" y="7998491"/>
            <a:ext cx="6307967" cy="5432737"/>
          </a:xfrm>
          <a:custGeom>
            <a:avLst/>
            <a:gdLst/>
            <a:ahLst/>
            <a:cxnLst/>
            <a:rect l="l" t="t" r="r" b="b"/>
            <a:pathLst>
              <a:path w="6307967" h="5432737">
                <a:moveTo>
                  <a:pt x="0" y="0"/>
                </a:moveTo>
                <a:lnTo>
                  <a:pt x="6307967" y="0"/>
                </a:lnTo>
                <a:lnTo>
                  <a:pt x="6307967" y="5432737"/>
                </a:lnTo>
                <a:lnTo>
                  <a:pt x="0" y="5432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4783918">
            <a:off x="-1466337" y="-3246482"/>
            <a:ext cx="4613191" cy="5549704"/>
          </a:xfrm>
          <a:custGeom>
            <a:avLst/>
            <a:gdLst/>
            <a:ahLst/>
            <a:cxnLst/>
            <a:rect l="l" t="t" r="r" b="b"/>
            <a:pathLst>
              <a:path w="4613191" h="5549704">
                <a:moveTo>
                  <a:pt x="0" y="0"/>
                </a:moveTo>
                <a:lnTo>
                  <a:pt x="4613191" y="0"/>
                </a:lnTo>
                <a:lnTo>
                  <a:pt x="4613191" y="5549704"/>
                </a:lnTo>
                <a:lnTo>
                  <a:pt x="0" y="5549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-2412758" y="6914335"/>
            <a:ext cx="4825515" cy="4143911"/>
          </a:xfrm>
          <a:custGeom>
            <a:avLst/>
            <a:gdLst/>
            <a:ahLst/>
            <a:cxnLst/>
            <a:rect l="l" t="t" r="r" b="b"/>
            <a:pathLst>
              <a:path w="4825515" h="4143911">
                <a:moveTo>
                  <a:pt x="0" y="0"/>
                </a:moveTo>
                <a:lnTo>
                  <a:pt x="4825516" y="0"/>
                </a:lnTo>
                <a:lnTo>
                  <a:pt x="4825516" y="4143911"/>
                </a:lnTo>
                <a:lnTo>
                  <a:pt x="0" y="4143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2588114">
            <a:off x="17319373" y="4169530"/>
            <a:ext cx="2428886" cy="2578933"/>
          </a:xfrm>
          <a:custGeom>
            <a:avLst/>
            <a:gdLst/>
            <a:ahLst/>
            <a:cxnLst/>
            <a:rect l="l" t="t" r="r" b="b"/>
            <a:pathLst>
              <a:path w="2428886" h="2578933">
                <a:moveTo>
                  <a:pt x="0" y="0"/>
                </a:moveTo>
                <a:lnTo>
                  <a:pt x="2428886" y="0"/>
                </a:lnTo>
                <a:lnTo>
                  <a:pt x="2428886" y="2578933"/>
                </a:lnTo>
                <a:lnTo>
                  <a:pt x="0" y="25789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3125906" y="3413853"/>
            <a:ext cx="11084353" cy="3372184"/>
          </a:xfrm>
          <a:custGeom>
            <a:avLst/>
            <a:gdLst/>
            <a:ahLst/>
            <a:cxnLst/>
            <a:rect l="l" t="t" r="r" b="b"/>
            <a:pathLst>
              <a:path w="11084353" h="3372184">
                <a:moveTo>
                  <a:pt x="0" y="0"/>
                </a:moveTo>
                <a:lnTo>
                  <a:pt x="11084352" y="0"/>
                </a:lnTo>
                <a:lnTo>
                  <a:pt x="11084352" y="3372183"/>
                </a:lnTo>
                <a:lnTo>
                  <a:pt x="0" y="3372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5973843" y="1900048"/>
            <a:ext cx="5388478" cy="1132680"/>
          </a:xfrm>
          <a:custGeom>
            <a:avLst/>
            <a:gdLst/>
            <a:ahLst/>
            <a:cxnLst/>
            <a:rect l="l" t="t" r="r" b="b"/>
            <a:pathLst>
              <a:path w="5388478" h="1132680">
                <a:moveTo>
                  <a:pt x="0" y="0"/>
                </a:moveTo>
                <a:lnTo>
                  <a:pt x="5388478" y="0"/>
                </a:lnTo>
                <a:lnTo>
                  <a:pt x="5388478" y="1132680"/>
                </a:lnTo>
                <a:lnTo>
                  <a:pt x="0" y="11326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111286" y="716684"/>
            <a:ext cx="15654663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OPTIMIZACIÓN DE HIPERPARÁMETROS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42724" y="7205260"/>
            <a:ext cx="2287075" cy="60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4199" spc="-209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10 TRIALS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598" y="8169190"/>
            <a:ext cx="13800968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3299" spc="-16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Se </a:t>
            </a:r>
            <a:r>
              <a:rPr lang="en-US" sz="3299" spc="-164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busca</a:t>
            </a:r>
            <a:r>
              <a:rPr lang="en-US" sz="3299" spc="-16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la  </a:t>
            </a:r>
            <a:r>
              <a:rPr lang="en-US" sz="3299" spc="-164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combinación</a:t>
            </a:r>
            <a:r>
              <a:rPr lang="en-US" sz="3299" spc="-16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299" spc="-164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óptima</a:t>
            </a:r>
            <a:r>
              <a:rPr lang="en-US" sz="3299" spc="-16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de </a:t>
            </a:r>
            <a:r>
              <a:rPr lang="en-US" sz="3299" spc="-164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hiperparámetros</a:t>
            </a:r>
            <a:r>
              <a:rPr lang="en-US" sz="3299" spc="-16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 para la </a:t>
            </a:r>
            <a:r>
              <a:rPr lang="en-US" sz="3299" spc="-164" dirty="0" err="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métrica</a:t>
            </a:r>
            <a:r>
              <a:rPr lang="en-US" sz="3299" spc="-164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: </a:t>
            </a:r>
          </a:p>
          <a:p>
            <a:pPr algn="ctr">
              <a:lnSpc>
                <a:spcPts val="3629"/>
              </a:lnSpc>
              <a:spcBef>
                <a:spcPct val="0"/>
              </a:spcBef>
            </a:pPr>
            <a:r>
              <a:rPr lang="en-US" sz="3299" b="1" spc="-16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loss </a:t>
            </a:r>
            <a:r>
              <a:rPr lang="en-US" sz="3299" spc="-164" dirty="0">
                <a:solidFill>
                  <a:srgbClr val="A10237"/>
                </a:solidFill>
                <a:latin typeface="TT Firs Neue"/>
                <a:ea typeface="TT Firs Neue"/>
                <a:cs typeface="TT Firs Neue"/>
                <a:sym typeface="TT Firs Neue"/>
              </a:rPr>
              <a:t>(curva de </a:t>
            </a:r>
            <a:r>
              <a:rPr lang="en-US" sz="3299" spc="-164" dirty="0" err="1">
                <a:solidFill>
                  <a:srgbClr val="A10237"/>
                </a:solidFill>
                <a:latin typeface="TT Firs Neue"/>
                <a:ea typeface="TT Firs Neue"/>
                <a:cs typeface="TT Firs Neue"/>
                <a:sym typeface="TT Firs Neue"/>
              </a:rPr>
              <a:t>perdida</a:t>
            </a:r>
            <a:r>
              <a:rPr lang="en-US" sz="3299" spc="-164" dirty="0">
                <a:solidFill>
                  <a:srgbClr val="A10237"/>
                </a:solidFill>
                <a:latin typeface="TT Firs Neue"/>
                <a:ea typeface="TT Firs Neue"/>
                <a:cs typeface="TT Firs Neue"/>
                <a:sym typeface="TT Firs Neue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3997384">
            <a:off x="15908123" y="8286505"/>
            <a:ext cx="3204045" cy="4000990"/>
          </a:xfrm>
          <a:custGeom>
            <a:avLst/>
            <a:gdLst/>
            <a:ahLst/>
            <a:cxnLst/>
            <a:rect l="l" t="t" r="r" b="b"/>
            <a:pathLst>
              <a:path w="3204045" h="4000990">
                <a:moveTo>
                  <a:pt x="0" y="0"/>
                </a:moveTo>
                <a:lnTo>
                  <a:pt x="3204045" y="0"/>
                </a:lnTo>
                <a:lnTo>
                  <a:pt x="3204045" y="4000990"/>
                </a:lnTo>
                <a:lnTo>
                  <a:pt x="0" y="400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903812" y="-2477366"/>
            <a:ext cx="3355488" cy="4114800"/>
          </a:xfrm>
          <a:custGeom>
            <a:avLst/>
            <a:gdLst/>
            <a:ahLst/>
            <a:cxnLst/>
            <a:rect l="l" t="t" r="r" b="b"/>
            <a:pathLst>
              <a:path w="3355488" h="4114800">
                <a:moveTo>
                  <a:pt x="0" y="0"/>
                </a:moveTo>
                <a:lnTo>
                  <a:pt x="3355488" y="0"/>
                </a:lnTo>
                <a:lnTo>
                  <a:pt x="3355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-2186099" y="8314653"/>
            <a:ext cx="3986100" cy="3944694"/>
          </a:xfrm>
          <a:custGeom>
            <a:avLst/>
            <a:gdLst/>
            <a:ahLst/>
            <a:cxnLst/>
            <a:rect l="l" t="t" r="r" b="b"/>
            <a:pathLst>
              <a:path w="3986100" h="3944694">
                <a:moveTo>
                  <a:pt x="0" y="0"/>
                </a:moveTo>
                <a:lnTo>
                  <a:pt x="3986100" y="0"/>
                </a:lnTo>
                <a:lnTo>
                  <a:pt x="3986100" y="3944694"/>
                </a:lnTo>
                <a:lnTo>
                  <a:pt x="0" y="3944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800001" y="6256482"/>
            <a:ext cx="14667354" cy="2603455"/>
          </a:xfrm>
          <a:custGeom>
            <a:avLst/>
            <a:gdLst/>
            <a:ahLst/>
            <a:cxnLst/>
            <a:rect l="l" t="t" r="r" b="b"/>
            <a:pathLst>
              <a:path w="14667354" h="2603455">
                <a:moveTo>
                  <a:pt x="0" y="0"/>
                </a:moveTo>
                <a:lnTo>
                  <a:pt x="14667355" y="0"/>
                </a:lnTo>
                <a:lnTo>
                  <a:pt x="14667355" y="2603456"/>
                </a:lnTo>
                <a:lnTo>
                  <a:pt x="0" y="2603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716684"/>
            <a:ext cx="7016353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ENTRENAMIENTO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75534"/>
            <a:ext cx="49911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CONFIGURACIÓN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544907"/>
            <a:ext cx="6097299" cy="230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9"/>
              </a:lnSpc>
            </a:pPr>
            <a:r>
              <a:rPr lang="en-US" sz="3699" spc="-184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Número de épocas: Max.</a:t>
            </a:r>
            <a:r>
              <a:rPr lang="en-US" sz="3699" b="1" spc="-184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10</a:t>
            </a:r>
          </a:p>
          <a:p>
            <a:pPr algn="l">
              <a:lnSpc>
                <a:spcPts val="6289"/>
              </a:lnSpc>
            </a:pPr>
            <a:r>
              <a:rPr lang="en-US" sz="3699" spc="-184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Dropout: </a:t>
            </a:r>
            <a:r>
              <a:rPr lang="en-US" sz="3699" b="1" spc="-184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0.3</a:t>
            </a:r>
          </a:p>
          <a:p>
            <a:pPr algn="l">
              <a:lnSpc>
                <a:spcPts val="6289"/>
              </a:lnSpc>
              <a:spcBef>
                <a:spcPct val="0"/>
              </a:spcBef>
            </a:pPr>
            <a:r>
              <a:rPr lang="en-US" sz="3699" spc="-184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Early Stopping: </a:t>
            </a:r>
            <a:r>
              <a:rPr lang="en-US" sz="3699" b="1" spc="-184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3 épocas</a:t>
            </a:r>
          </a:p>
        </p:txBody>
      </p:sp>
      <p:sp>
        <p:nvSpPr>
          <p:cNvPr id="10" name="Freeform 10"/>
          <p:cNvSpPr/>
          <p:nvPr/>
        </p:nvSpPr>
        <p:spPr>
          <a:xfrm>
            <a:off x="6949960" y="5143500"/>
            <a:ext cx="4388080" cy="922392"/>
          </a:xfrm>
          <a:custGeom>
            <a:avLst/>
            <a:gdLst/>
            <a:ahLst/>
            <a:cxnLst/>
            <a:rect l="l" t="t" r="r" b="b"/>
            <a:pathLst>
              <a:path w="4388080" h="922392">
                <a:moveTo>
                  <a:pt x="0" y="0"/>
                </a:moveTo>
                <a:lnTo>
                  <a:pt x="4388080" y="0"/>
                </a:lnTo>
                <a:lnTo>
                  <a:pt x="4388080" y="922392"/>
                </a:lnTo>
                <a:lnTo>
                  <a:pt x="0" y="922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77649" y="3920052"/>
            <a:ext cx="17932703" cy="3735980"/>
            <a:chOff x="0" y="0"/>
            <a:chExt cx="23910270" cy="49813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70090" cy="4981306"/>
            </a:xfrm>
            <a:custGeom>
              <a:avLst/>
              <a:gdLst/>
              <a:ahLst/>
              <a:cxnLst/>
              <a:rect l="l" t="t" r="r" b="b"/>
              <a:pathLst>
                <a:path w="7970090" h="4981306">
                  <a:moveTo>
                    <a:pt x="0" y="0"/>
                  </a:moveTo>
                  <a:lnTo>
                    <a:pt x="7970090" y="0"/>
                  </a:lnTo>
                  <a:lnTo>
                    <a:pt x="7970090" y="4981306"/>
                  </a:lnTo>
                  <a:lnTo>
                    <a:pt x="0" y="498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7970090" y="0"/>
              <a:ext cx="7970090" cy="4981306"/>
            </a:xfrm>
            <a:custGeom>
              <a:avLst/>
              <a:gdLst/>
              <a:ahLst/>
              <a:cxnLst/>
              <a:rect l="l" t="t" r="r" b="b"/>
              <a:pathLst>
                <a:path w="7970090" h="4981306">
                  <a:moveTo>
                    <a:pt x="0" y="0"/>
                  </a:moveTo>
                  <a:lnTo>
                    <a:pt x="7970090" y="0"/>
                  </a:lnTo>
                  <a:lnTo>
                    <a:pt x="7970090" y="4981306"/>
                  </a:lnTo>
                  <a:lnTo>
                    <a:pt x="0" y="498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940180" y="0"/>
              <a:ext cx="7970090" cy="4981306"/>
            </a:xfrm>
            <a:custGeom>
              <a:avLst/>
              <a:gdLst/>
              <a:ahLst/>
              <a:cxnLst/>
              <a:rect l="l" t="t" r="r" b="b"/>
              <a:pathLst>
                <a:path w="7970090" h="4981306">
                  <a:moveTo>
                    <a:pt x="0" y="0"/>
                  </a:moveTo>
                  <a:lnTo>
                    <a:pt x="7970090" y="0"/>
                  </a:lnTo>
                  <a:lnTo>
                    <a:pt x="7970090" y="4981306"/>
                  </a:lnTo>
                  <a:lnTo>
                    <a:pt x="0" y="4981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716684"/>
            <a:ext cx="7016353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ENTRENAMIENTO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699" y="1675534"/>
            <a:ext cx="5126517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MONITORIZACIÓN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32376" y="3195318"/>
            <a:ext cx="973498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BERT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14350" y="3195318"/>
            <a:ext cx="1744049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 dirty="0" err="1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RoBERTa</a:t>
            </a:r>
            <a:endParaRPr lang="en-US" sz="3000" b="1" spc="-150" dirty="0">
              <a:solidFill>
                <a:srgbClr val="000000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26608" y="3195318"/>
            <a:ext cx="529016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426612" y="8495469"/>
            <a:ext cx="4910625" cy="3222597"/>
          </a:xfrm>
          <a:custGeom>
            <a:avLst/>
            <a:gdLst/>
            <a:ahLst/>
            <a:cxnLst/>
            <a:rect l="l" t="t" r="r" b="b"/>
            <a:pathLst>
              <a:path w="4910625" h="3222597">
                <a:moveTo>
                  <a:pt x="0" y="0"/>
                </a:moveTo>
                <a:lnTo>
                  <a:pt x="4910624" y="0"/>
                </a:lnTo>
                <a:lnTo>
                  <a:pt x="4910624" y="3222598"/>
                </a:lnTo>
                <a:lnTo>
                  <a:pt x="0" y="322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15602632" y="689362"/>
            <a:ext cx="2428886" cy="2578933"/>
          </a:xfrm>
          <a:custGeom>
            <a:avLst/>
            <a:gdLst/>
            <a:ahLst/>
            <a:cxnLst/>
            <a:rect l="l" t="t" r="r" b="b"/>
            <a:pathLst>
              <a:path w="2428886" h="2578933">
                <a:moveTo>
                  <a:pt x="2428886" y="0"/>
                </a:moveTo>
                <a:lnTo>
                  <a:pt x="0" y="0"/>
                </a:lnTo>
                <a:lnTo>
                  <a:pt x="0" y="2578933"/>
                </a:lnTo>
                <a:lnTo>
                  <a:pt x="2428886" y="2578933"/>
                </a:lnTo>
                <a:lnTo>
                  <a:pt x="242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249629" y="8723354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5" y="0"/>
                </a:lnTo>
                <a:lnTo>
                  <a:pt x="1043145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786496"/>
            <a:ext cx="2209800" cy="1181100"/>
            <a:chOff x="0" y="0"/>
            <a:chExt cx="582005" cy="311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34E1F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Accuracy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215246"/>
            <a:ext cx="2209800" cy="1181100"/>
            <a:chOff x="0" y="0"/>
            <a:chExt cx="582005" cy="311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78DD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Precision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643996"/>
            <a:ext cx="2209800" cy="1181100"/>
            <a:chOff x="0" y="0"/>
            <a:chExt cx="582005" cy="311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8587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Recall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072746"/>
            <a:ext cx="2209800" cy="1181100"/>
            <a:chOff x="0" y="0"/>
            <a:chExt cx="582005" cy="3110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EDEA8B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F1-Score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38500" y="2786496"/>
            <a:ext cx="4916129" cy="1181100"/>
            <a:chOff x="0" y="0"/>
            <a:chExt cx="1294783" cy="311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E1F1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294783" cy="292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38500" y="4215246"/>
            <a:ext cx="4916129" cy="1181100"/>
            <a:chOff x="0" y="0"/>
            <a:chExt cx="1294783" cy="311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ECA8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1294783" cy="292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38500" y="5643996"/>
            <a:ext cx="4916129" cy="1181100"/>
            <a:chOff x="0" y="0"/>
            <a:chExt cx="1294783" cy="3110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8587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1294783" cy="292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238500" y="7069732"/>
            <a:ext cx="4171950" cy="1181100"/>
            <a:chOff x="0" y="0"/>
            <a:chExt cx="1098785" cy="3110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98785" cy="311072"/>
            </a:xfrm>
            <a:custGeom>
              <a:avLst/>
              <a:gdLst/>
              <a:ahLst/>
              <a:cxnLst/>
              <a:rect l="l" t="t" r="r" b="b"/>
              <a:pathLst>
                <a:path w="1098785" h="311072">
                  <a:moveTo>
                    <a:pt x="0" y="0"/>
                  </a:moveTo>
                  <a:lnTo>
                    <a:pt x="1098785" y="0"/>
                  </a:lnTo>
                  <a:lnTo>
                    <a:pt x="109878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EA8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098785" cy="292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3238500" y="7079257"/>
            <a:ext cx="4916129" cy="1174588"/>
          </a:xfrm>
          <a:custGeom>
            <a:avLst/>
            <a:gdLst/>
            <a:ahLst/>
            <a:cxnLst/>
            <a:rect l="l" t="t" r="r" b="b"/>
            <a:pathLst>
              <a:path w="4916129" h="1174588">
                <a:moveTo>
                  <a:pt x="0" y="0"/>
                </a:moveTo>
                <a:lnTo>
                  <a:pt x="4916129" y="0"/>
                </a:lnTo>
                <a:lnTo>
                  <a:pt x="4916129" y="1174589"/>
                </a:lnTo>
                <a:lnTo>
                  <a:pt x="0" y="1174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54" r="-2954"/>
            </a:stretch>
          </a:blipFill>
          <a:ln w="38100" cap="sq">
            <a:solidFill>
              <a:srgbClr val="EDEA8B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3238500" y="5634471"/>
            <a:ext cx="4916129" cy="1187612"/>
          </a:xfrm>
          <a:custGeom>
            <a:avLst/>
            <a:gdLst/>
            <a:ahLst/>
            <a:cxnLst/>
            <a:rect l="l" t="t" r="r" b="b"/>
            <a:pathLst>
              <a:path w="4916129" h="1187612">
                <a:moveTo>
                  <a:pt x="0" y="0"/>
                </a:moveTo>
                <a:lnTo>
                  <a:pt x="4916129" y="0"/>
                </a:lnTo>
                <a:lnTo>
                  <a:pt x="4916129" y="1187611"/>
                </a:lnTo>
                <a:lnTo>
                  <a:pt x="0" y="1187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18" t="-23429" b="-24607"/>
            </a:stretch>
          </a:blipFill>
          <a:ln w="38100" cap="sq">
            <a:solidFill>
              <a:srgbClr val="F8587E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2" name="Freeform 32"/>
          <p:cNvSpPr/>
          <p:nvPr/>
        </p:nvSpPr>
        <p:spPr>
          <a:xfrm>
            <a:off x="3238500" y="4215246"/>
            <a:ext cx="4916129" cy="1181100"/>
          </a:xfrm>
          <a:custGeom>
            <a:avLst/>
            <a:gdLst/>
            <a:ahLst/>
            <a:cxnLst/>
            <a:rect l="l" t="t" r="r" b="b"/>
            <a:pathLst>
              <a:path w="4916129" h="1181100">
                <a:moveTo>
                  <a:pt x="0" y="0"/>
                </a:moveTo>
                <a:lnTo>
                  <a:pt x="4916129" y="0"/>
                </a:lnTo>
                <a:lnTo>
                  <a:pt x="4916129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15" b="-13449"/>
            </a:stretch>
          </a:blipFill>
          <a:ln w="38100" cap="sq">
            <a:solidFill>
              <a:srgbClr val="78DDAD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34" name="Freeform 34"/>
          <p:cNvSpPr/>
          <p:nvPr/>
        </p:nvSpPr>
        <p:spPr>
          <a:xfrm>
            <a:off x="8658484" y="5812076"/>
            <a:ext cx="9159646" cy="2438756"/>
          </a:xfrm>
          <a:custGeom>
            <a:avLst/>
            <a:gdLst/>
            <a:ahLst/>
            <a:cxnLst/>
            <a:rect l="l" t="t" r="r" b="b"/>
            <a:pathLst>
              <a:path w="9159646" h="2438756">
                <a:moveTo>
                  <a:pt x="0" y="0"/>
                </a:moveTo>
                <a:lnTo>
                  <a:pt x="9159647" y="0"/>
                </a:lnTo>
                <a:lnTo>
                  <a:pt x="9159647" y="2438756"/>
                </a:lnTo>
                <a:lnTo>
                  <a:pt x="0" y="2438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5" name="TextBox 35"/>
          <p:cNvSpPr txBox="1"/>
          <p:nvPr/>
        </p:nvSpPr>
        <p:spPr>
          <a:xfrm>
            <a:off x="1028700" y="601662"/>
            <a:ext cx="525401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EVALUACIÓN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560513"/>
            <a:ext cx="2925799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MÉTRICAS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07A62C69-E49C-2A59-EEBD-ED25D6A542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8484" y="3569239"/>
            <a:ext cx="9159646" cy="1301972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12E2D9-3EFB-2C9E-5644-1605300E0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8500" y="2835467"/>
            <a:ext cx="4916129" cy="11256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3873312" y="7998491"/>
            <a:ext cx="6307967" cy="5432737"/>
          </a:xfrm>
          <a:custGeom>
            <a:avLst/>
            <a:gdLst/>
            <a:ahLst/>
            <a:cxnLst/>
            <a:rect l="l" t="t" r="r" b="b"/>
            <a:pathLst>
              <a:path w="6307967" h="5432737">
                <a:moveTo>
                  <a:pt x="0" y="0"/>
                </a:moveTo>
                <a:lnTo>
                  <a:pt x="6307967" y="0"/>
                </a:lnTo>
                <a:lnTo>
                  <a:pt x="6307967" y="5432737"/>
                </a:lnTo>
                <a:lnTo>
                  <a:pt x="0" y="5432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903812" y="-2477366"/>
            <a:ext cx="3355488" cy="4114800"/>
          </a:xfrm>
          <a:custGeom>
            <a:avLst/>
            <a:gdLst/>
            <a:ahLst/>
            <a:cxnLst/>
            <a:rect l="l" t="t" r="r" b="b"/>
            <a:pathLst>
              <a:path w="3355488" h="4114800">
                <a:moveTo>
                  <a:pt x="0" y="0"/>
                </a:moveTo>
                <a:lnTo>
                  <a:pt x="3355488" y="0"/>
                </a:lnTo>
                <a:lnTo>
                  <a:pt x="3355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2386091" y="3572286"/>
            <a:ext cx="13515818" cy="3142428"/>
          </a:xfrm>
          <a:custGeom>
            <a:avLst/>
            <a:gdLst/>
            <a:ahLst/>
            <a:cxnLst/>
            <a:rect l="l" t="t" r="r" b="b"/>
            <a:pathLst>
              <a:path w="13515818" h="3142428">
                <a:moveTo>
                  <a:pt x="0" y="0"/>
                </a:moveTo>
                <a:lnTo>
                  <a:pt x="13515818" y="0"/>
                </a:lnTo>
                <a:lnTo>
                  <a:pt x="13515818" y="3142428"/>
                </a:lnTo>
                <a:lnTo>
                  <a:pt x="0" y="314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028700" y="601662"/>
            <a:ext cx="525401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60513"/>
            <a:ext cx="37719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RESULTADOS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426612" y="8495469"/>
            <a:ext cx="4910625" cy="3222597"/>
          </a:xfrm>
          <a:custGeom>
            <a:avLst/>
            <a:gdLst/>
            <a:ahLst/>
            <a:cxnLst/>
            <a:rect l="l" t="t" r="r" b="b"/>
            <a:pathLst>
              <a:path w="4910625" h="3222597">
                <a:moveTo>
                  <a:pt x="0" y="0"/>
                </a:moveTo>
                <a:lnTo>
                  <a:pt x="4910624" y="0"/>
                </a:lnTo>
                <a:lnTo>
                  <a:pt x="4910624" y="3222598"/>
                </a:lnTo>
                <a:lnTo>
                  <a:pt x="0" y="322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15602632" y="689362"/>
            <a:ext cx="2428886" cy="2578933"/>
          </a:xfrm>
          <a:custGeom>
            <a:avLst/>
            <a:gdLst/>
            <a:ahLst/>
            <a:cxnLst/>
            <a:rect l="l" t="t" r="r" b="b"/>
            <a:pathLst>
              <a:path w="2428886" h="2578933">
                <a:moveTo>
                  <a:pt x="2428886" y="0"/>
                </a:moveTo>
                <a:lnTo>
                  <a:pt x="0" y="0"/>
                </a:lnTo>
                <a:lnTo>
                  <a:pt x="0" y="2578933"/>
                </a:lnTo>
                <a:lnTo>
                  <a:pt x="2428886" y="2578933"/>
                </a:lnTo>
                <a:lnTo>
                  <a:pt x="242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249629" y="8723354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5" y="0"/>
                </a:lnTo>
                <a:lnTo>
                  <a:pt x="1043145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786496"/>
            <a:ext cx="2209800" cy="1181100"/>
            <a:chOff x="0" y="0"/>
            <a:chExt cx="582005" cy="311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34E1F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Accuracy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215246"/>
            <a:ext cx="2209800" cy="1181100"/>
            <a:chOff x="0" y="0"/>
            <a:chExt cx="582005" cy="311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78DD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Precision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643996"/>
            <a:ext cx="2209800" cy="1181100"/>
            <a:chOff x="0" y="0"/>
            <a:chExt cx="582005" cy="311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8587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Recall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072746"/>
            <a:ext cx="2209800" cy="1181100"/>
            <a:chOff x="0" y="0"/>
            <a:chExt cx="582005" cy="3110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EDEA8B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F1-Score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38500" y="2786496"/>
            <a:ext cx="4916129" cy="1181100"/>
            <a:chOff x="0" y="0"/>
            <a:chExt cx="1294783" cy="311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E1F1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0.9905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38500" y="4215246"/>
            <a:ext cx="4916129" cy="1181100"/>
            <a:chOff x="0" y="0"/>
            <a:chExt cx="1294783" cy="311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ECA8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0.9905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38500" y="5643996"/>
            <a:ext cx="4916129" cy="1181100"/>
            <a:chOff x="0" y="0"/>
            <a:chExt cx="1294783" cy="3110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8587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0.9905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238500" y="7069732"/>
            <a:ext cx="4916129" cy="1181100"/>
            <a:chOff x="0" y="0"/>
            <a:chExt cx="1294783" cy="3110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EA8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0.9905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641510" y="2328272"/>
            <a:ext cx="6889815" cy="6631447"/>
          </a:xfrm>
          <a:custGeom>
            <a:avLst/>
            <a:gdLst/>
            <a:ahLst/>
            <a:cxnLst/>
            <a:rect l="l" t="t" r="r" b="b"/>
            <a:pathLst>
              <a:path w="6889815" h="6631447">
                <a:moveTo>
                  <a:pt x="0" y="0"/>
                </a:moveTo>
                <a:lnTo>
                  <a:pt x="6889815" y="0"/>
                </a:lnTo>
                <a:lnTo>
                  <a:pt x="6889815" y="6631447"/>
                </a:lnTo>
                <a:lnTo>
                  <a:pt x="0" y="6631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1" name="TextBox 31"/>
          <p:cNvSpPr txBox="1"/>
          <p:nvPr/>
        </p:nvSpPr>
        <p:spPr>
          <a:xfrm>
            <a:off x="1028700" y="601662"/>
            <a:ext cx="525401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EVALUACIÓN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1560513"/>
            <a:ext cx="53721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RESULTADOS BERT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426612" y="8495469"/>
            <a:ext cx="4910625" cy="3222597"/>
          </a:xfrm>
          <a:custGeom>
            <a:avLst/>
            <a:gdLst/>
            <a:ahLst/>
            <a:cxnLst/>
            <a:rect l="l" t="t" r="r" b="b"/>
            <a:pathLst>
              <a:path w="4910625" h="3222597">
                <a:moveTo>
                  <a:pt x="0" y="0"/>
                </a:moveTo>
                <a:lnTo>
                  <a:pt x="4910624" y="0"/>
                </a:lnTo>
                <a:lnTo>
                  <a:pt x="4910624" y="3222598"/>
                </a:lnTo>
                <a:lnTo>
                  <a:pt x="0" y="322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15602632" y="689362"/>
            <a:ext cx="2428886" cy="2578933"/>
          </a:xfrm>
          <a:custGeom>
            <a:avLst/>
            <a:gdLst/>
            <a:ahLst/>
            <a:cxnLst/>
            <a:rect l="l" t="t" r="r" b="b"/>
            <a:pathLst>
              <a:path w="2428886" h="2578933">
                <a:moveTo>
                  <a:pt x="2428886" y="0"/>
                </a:moveTo>
                <a:lnTo>
                  <a:pt x="0" y="0"/>
                </a:lnTo>
                <a:lnTo>
                  <a:pt x="0" y="2578933"/>
                </a:lnTo>
                <a:lnTo>
                  <a:pt x="2428886" y="2578933"/>
                </a:lnTo>
                <a:lnTo>
                  <a:pt x="242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249629" y="8723354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5" y="0"/>
                </a:lnTo>
                <a:lnTo>
                  <a:pt x="1043145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786496"/>
            <a:ext cx="2209800" cy="1181100"/>
            <a:chOff x="0" y="0"/>
            <a:chExt cx="582005" cy="311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34E1F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Accuracy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215246"/>
            <a:ext cx="2209800" cy="1181100"/>
            <a:chOff x="0" y="0"/>
            <a:chExt cx="582005" cy="311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78DD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Precision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643996"/>
            <a:ext cx="2209800" cy="1181100"/>
            <a:chOff x="0" y="0"/>
            <a:chExt cx="582005" cy="311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8587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Recall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072746"/>
            <a:ext cx="2209800" cy="1181100"/>
            <a:chOff x="0" y="0"/>
            <a:chExt cx="582005" cy="3110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EDEA8B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F1-Score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38500" y="2786496"/>
            <a:ext cx="4916129" cy="1181100"/>
            <a:chOff x="0" y="0"/>
            <a:chExt cx="1294783" cy="311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E1F1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0.9762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38500" y="4215246"/>
            <a:ext cx="4916129" cy="1181100"/>
            <a:chOff x="0" y="0"/>
            <a:chExt cx="1294783" cy="311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ECA8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0.9762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38500" y="5643996"/>
            <a:ext cx="4916129" cy="1181100"/>
            <a:chOff x="0" y="0"/>
            <a:chExt cx="1294783" cy="3110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8587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0.9762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238500" y="7069732"/>
            <a:ext cx="4916129" cy="1181100"/>
            <a:chOff x="0" y="0"/>
            <a:chExt cx="1294783" cy="3110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EA8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0.9762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601662"/>
            <a:ext cx="525401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EVALUACIÓN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560513"/>
            <a:ext cx="61341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RESULADOS </a:t>
            </a:r>
            <a:r>
              <a:rPr lang="en-US" sz="4499" b="1" spc="-224" dirty="0" err="1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RoBERTa</a:t>
            </a:r>
            <a:endParaRPr lang="en-US" sz="4499" b="1" spc="-224" dirty="0">
              <a:solidFill>
                <a:srgbClr val="A10237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9927260" y="2328272"/>
            <a:ext cx="6889815" cy="6631447"/>
          </a:xfrm>
          <a:custGeom>
            <a:avLst/>
            <a:gdLst/>
            <a:ahLst/>
            <a:cxnLst/>
            <a:rect l="l" t="t" r="r" b="b"/>
            <a:pathLst>
              <a:path w="6889815" h="6631447">
                <a:moveTo>
                  <a:pt x="0" y="0"/>
                </a:moveTo>
                <a:lnTo>
                  <a:pt x="6889815" y="0"/>
                </a:lnTo>
                <a:lnTo>
                  <a:pt x="6889815" y="6631447"/>
                </a:lnTo>
                <a:lnTo>
                  <a:pt x="0" y="6631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1426612" y="8495469"/>
            <a:ext cx="4910625" cy="3222597"/>
          </a:xfrm>
          <a:custGeom>
            <a:avLst/>
            <a:gdLst/>
            <a:ahLst/>
            <a:cxnLst/>
            <a:rect l="l" t="t" r="r" b="b"/>
            <a:pathLst>
              <a:path w="4910625" h="3222597">
                <a:moveTo>
                  <a:pt x="0" y="0"/>
                </a:moveTo>
                <a:lnTo>
                  <a:pt x="4910624" y="0"/>
                </a:lnTo>
                <a:lnTo>
                  <a:pt x="4910624" y="3222598"/>
                </a:lnTo>
                <a:lnTo>
                  <a:pt x="0" y="3222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15602632" y="689362"/>
            <a:ext cx="2428886" cy="2578933"/>
          </a:xfrm>
          <a:custGeom>
            <a:avLst/>
            <a:gdLst/>
            <a:ahLst/>
            <a:cxnLst/>
            <a:rect l="l" t="t" r="r" b="b"/>
            <a:pathLst>
              <a:path w="2428886" h="2578933">
                <a:moveTo>
                  <a:pt x="2428886" y="0"/>
                </a:moveTo>
                <a:lnTo>
                  <a:pt x="0" y="0"/>
                </a:lnTo>
                <a:lnTo>
                  <a:pt x="0" y="2578933"/>
                </a:lnTo>
                <a:lnTo>
                  <a:pt x="2428886" y="2578933"/>
                </a:lnTo>
                <a:lnTo>
                  <a:pt x="242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249629" y="8723354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5" y="0"/>
                </a:lnTo>
                <a:lnTo>
                  <a:pt x="1043145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786496"/>
            <a:ext cx="2209800" cy="1181100"/>
            <a:chOff x="0" y="0"/>
            <a:chExt cx="582005" cy="3110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34E1F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Accuracy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215246"/>
            <a:ext cx="2209800" cy="1181100"/>
            <a:chOff x="0" y="0"/>
            <a:chExt cx="582005" cy="3110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78DDA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Precision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643996"/>
            <a:ext cx="2209800" cy="1181100"/>
            <a:chOff x="0" y="0"/>
            <a:chExt cx="582005" cy="311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8587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Recall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072746"/>
            <a:ext cx="2209800" cy="1181100"/>
            <a:chOff x="0" y="0"/>
            <a:chExt cx="582005" cy="3110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2005" cy="311072"/>
            </a:xfrm>
            <a:custGeom>
              <a:avLst/>
              <a:gdLst/>
              <a:ahLst/>
              <a:cxnLst/>
              <a:rect l="l" t="t" r="r" b="b"/>
              <a:pathLst>
                <a:path w="582005" h="311072">
                  <a:moveTo>
                    <a:pt x="0" y="0"/>
                  </a:moveTo>
                  <a:lnTo>
                    <a:pt x="582005" y="0"/>
                  </a:lnTo>
                  <a:lnTo>
                    <a:pt x="582005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EDEA8B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582005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r>
                <a:rPr lang="en-US" sz="3199" spc="-15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F1-Score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238500" y="2786496"/>
            <a:ext cx="4916129" cy="1181100"/>
            <a:chOff x="0" y="0"/>
            <a:chExt cx="1294783" cy="3110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E1F1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0.9595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38500" y="4215246"/>
            <a:ext cx="4916129" cy="1181100"/>
            <a:chOff x="0" y="0"/>
            <a:chExt cx="1294783" cy="31107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8ECA84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0.9622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238500" y="5643996"/>
            <a:ext cx="4916129" cy="1181100"/>
            <a:chOff x="0" y="0"/>
            <a:chExt cx="1294783" cy="3110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8587E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0.9595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238500" y="7069732"/>
            <a:ext cx="4916129" cy="1181100"/>
            <a:chOff x="0" y="0"/>
            <a:chExt cx="1294783" cy="3110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4783" cy="311072"/>
            </a:xfrm>
            <a:custGeom>
              <a:avLst/>
              <a:gdLst/>
              <a:ahLst/>
              <a:cxnLst/>
              <a:rect l="l" t="t" r="r" b="b"/>
              <a:pathLst>
                <a:path w="1294783" h="311072">
                  <a:moveTo>
                    <a:pt x="0" y="0"/>
                  </a:moveTo>
                  <a:lnTo>
                    <a:pt x="1294783" y="0"/>
                  </a:lnTo>
                  <a:lnTo>
                    <a:pt x="1294783" y="311072"/>
                  </a:lnTo>
                  <a:lnTo>
                    <a:pt x="0" y="31107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EDEA8B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8575"/>
              <a:ext cx="1294783" cy="282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799" spc="-139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0.9600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9641510" y="2328272"/>
            <a:ext cx="6889815" cy="6631447"/>
          </a:xfrm>
          <a:custGeom>
            <a:avLst/>
            <a:gdLst/>
            <a:ahLst/>
            <a:cxnLst/>
            <a:rect l="l" t="t" r="r" b="b"/>
            <a:pathLst>
              <a:path w="6889815" h="6631447">
                <a:moveTo>
                  <a:pt x="0" y="0"/>
                </a:moveTo>
                <a:lnTo>
                  <a:pt x="6889815" y="0"/>
                </a:lnTo>
                <a:lnTo>
                  <a:pt x="6889815" y="6631447"/>
                </a:lnTo>
                <a:lnTo>
                  <a:pt x="0" y="6631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1" name="Freeform 31"/>
          <p:cNvSpPr/>
          <p:nvPr/>
        </p:nvSpPr>
        <p:spPr>
          <a:xfrm>
            <a:off x="9641510" y="2328272"/>
            <a:ext cx="6889815" cy="6631447"/>
          </a:xfrm>
          <a:custGeom>
            <a:avLst/>
            <a:gdLst/>
            <a:ahLst/>
            <a:cxnLst/>
            <a:rect l="l" t="t" r="r" b="b"/>
            <a:pathLst>
              <a:path w="6889815" h="6631447">
                <a:moveTo>
                  <a:pt x="0" y="0"/>
                </a:moveTo>
                <a:lnTo>
                  <a:pt x="6889815" y="0"/>
                </a:lnTo>
                <a:lnTo>
                  <a:pt x="6889815" y="6631447"/>
                </a:lnTo>
                <a:lnTo>
                  <a:pt x="0" y="6631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2" name="TextBox 32"/>
          <p:cNvSpPr txBox="1"/>
          <p:nvPr/>
        </p:nvSpPr>
        <p:spPr>
          <a:xfrm>
            <a:off x="1028700" y="601662"/>
            <a:ext cx="525401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EVALUACIÓN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1560513"/>
            <a:ext cx="45339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RESULTADOS T5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3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 flipH="1">
            <a:off x="15799082" y="7526332"/>
            <a:ext cx="3802604" cy="4114800"/>
          </a:xfrm>
          <a:custGeom>
            <a:avLst/>
            <a:gdLst/>
            <a:ahLst/>
            <a:cxnLst/>
            <a:rect l="l" t="t" r="r" b="b"/>
            <a:pathLst>
              <a:path w="3802604" h="4114800">
                <a:moveTo>
                  <a:pt x="3802604" y="0"/>
                </a:moveTo>
                <a:lnTo>
                  <a:pt x="0" y="0"/>
                </a:lnTo>
                <a:lnTo>
                  <a:pt x="0" y="4114800"/>
                </a:lnTo>
                <a:lnTo>
                  <a:pt x="3802604" y="4114800"/>
                </a:lnTo>
                <a:lnTo>
                  <a:pt x="380260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905094">
            <a:off x="15855055" y="-22617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28700" y="619125"/>
            <a:ext cx="596323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300" dirty="0" err="1">
                <a:solidFill>
                  <a:srgbClr val="272727"/>
                </a:solidFill>
                <a:latin typeface="TT Firs Neue Heavy" panose="020B0604020202020204" charset="0"/>
                <a:ea typeface="TT Firs Neue Bold"/>
                <a:cs typeface="TT Firs Neue Bold"/>
                <a:sym typeface="TT Firs Neue Bold"/>
              </a:rPr>
              <a:t>Índice</a:t>
            </a:r>
            <a:endParaRPr lang="en-US" sz="6000" b="1" spc="-300" dirty="0">
              <a:solidFill>
                <a:srgbClr val="272727"/>
              </a:solidFill>
              <a:latin typeface="TT Firs Neue Heavy" panose="020B0604020202020204" charset="0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1A3E1D-E064-82A9-7E9D-15FF21010E88}"/>
              </a:ext>
            </a:extLst>
          </p:cNvPr>
          <p:cNvSpPr txBox="1"/>
          <p:nvPr/>
        </p:nvSpPr>
        <p:spPr>
          <a:xfrm>
            <a:off x="1045760" y="1638300"/>
            <a:ext cx="9944100" cy="855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3200" dirty="0">
                <a:latin typeface="TT Firs Neue" panose="020B0604020202020204" charset="0"/>
              </a:rPr>
              <a:t> </a:t>
            </a:r>
            <a:r>
              <a:rPr lang="es-ES" sz="3200" b="1" dirty="0">
                <a:latin typeface="TT Firs Neue" panose="020B0604020202020204" charset="0"/>
              </a:rPr>
              <a:t>Motivación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3200" b="1" dirty="0">
                <a:latin typeface="TT Firs Neue" panose="020B0604020202020204" charset="0"/>
              </a:rPr>
              <a:t> Objetivos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3200" b="1" dirty="0">
                <a:latin typeface="TT Firs Neue" panose="020B0604020202020204" charset="0"/>
              </a:rPr>
              <a:t> Metodología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Selección de modelos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Creación del </a:t>
            </a:r>
            <a:r>
              <a:rPr lang="es-ES" sz="3200" dirty="0" err="1">
                <a:latin typeface="TT Firs Neue" panose="020B0604020202020204" charset="0"/>
              </a:rPr>
              <a:t>dataset</a:t>
            </a:r>
            <a:endParaRPr lang="es-ES" sz="3200" dirty="0">
              <a:latin typeface="TT Firs Neue" panose="020B060402020202020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Preprocesamiento de datos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Optimización de </a:t>
            </a:r>
            <a:r>
              <a:rPr lang="es-ES" sz="3200" dirty="0" err="1">
                <a:latin typeface="TT Firs Neue" panose="020B0604020202020204" charset="0"/>
              </a:rPr>
              <a:t>hiperparámetros</a:t>
            </a:r>
            <a:endParaRPr lang="es-ES" sz="3200" dirty="0">
              <a:latin typeface="TT Firs Neue" panose="020B060402020202020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Entrenamiento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Evaluación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3200" b="1" dirty="0">
                <a:latin typeface="TT Firs Neue" panose="020B0604020202020204" charset="0"/>
              </a:rPr>
              <a:t> Implementación del </a:t>
            </a:r>
            <a:r>
              <a:rPr lang="es-ES" sz="3200" b="1" dirty="0" err="1">
                <a:latin typeface="TT Firs Neue" panose="020B0604020202020204" charset="0"/>
              </a:rPr>
              <a:t>ChatBot</a:t>
            </a:r>
            <a:endParaRPr lang="es-ES" sz="3200" b="1" dirty="0">
              <a:latin typeface="TT Firs Neue" panose="020B0604020202020204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Arquitectura del sistema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lphaLcPeriod"/>
            </a:pPr>
            <a:r>
              <a:rPr lang="es-ES" sz="3200" dirty="0">
                <a:latin typeface="TT Firs Neue" panose="020B0604020202020204" charset="0"/>
              </a:rPr>
              <a:t> Funcionalidades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3200" b="1" dirty="0">
                <a:latin typeface="TT Firs Neue" panose="020B0604020202020204" charset="0"/>
              </a:rPr>
              <a:t> Conclusiones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ES" sz="3200" b="1" dirty="0">
                <a:latin typeface="TT Firs Neue" panose="020B0604020202020204" charset="0"/>
              </a:rPr>
              <a:t> Trabajo futuro</a:t>
            </a:r>
          </a:p>
          <a:p>
            <a:pPr>
              <a:spcAft>
                <a:spcPts val="600"/>
              </a:spcAft>
            </a:pPr>
            <a:endParaRPr lang="es-ES" sz="3200" dirty="0">
              <a:latin typeface="TT Firs Neue Heavy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3873312" y="7998491"/>
            <a:ext cx="6307967" cy="5432737"/>
          </a:xfrm>
          <a:custGeom>
            <a:avLst/>
            <a:gdLst/>
            <a:ahLst/>
            <a:cxnLst/>
            <a:rect l="l" t="t" r="r" b="b"/>
            <a:pathLst>
              <a:path w="6307967" h="5432737">
                <a:moveTo>
                  <a:pt x="0" y="0"/>
                </a:moveTo>
                <a:lnTo>
                  <a:pt x="6307967" y="0"/>
                </a:lnTo>
                <a:lnTo>
                  <a:pt x="6307967" y="5432737"/>
                </a:lnTo>
                <a:lnTo>
                  <a:pt x="0" y="5432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903812" y="-2477366"/>
            <a:ext cx="3355488" cy="4114800"/>
          </a:xfrm>
          <a:custGeom>
            <a:avLst/>
            <a:gdLst/>
            <a:ahLst/>
            <a:cxnLst/>
            <a:rect l="l" t="t" r="r" b="b"/>
            <a:pathLst>
              <a:path w="3355488" h="4114800">
                <a:moveTo>
                  <a:pt x="0" y="0"/>
                </a:moveTo>
                <a:lnTo>
                  <a:pt x="3355488" y="0"/>
                </a:lnTo>
                <a:lnTo>
                  <a:pt x="33554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4050548" y="2544563"/>
            <a:ext cx="10186905" cy="7018537"/>
          </a:xfrm>
          <a:custGeom>
            <a:avLst/>
            <a:gdLst/>
            <a:ahLst/>
            <a:cxnLst/>
            <a:rect l="l" t="t" r="r" b="b"/>
            <a:pathLst>
              <a:path w="10186905" h="7018537">
                <a:moveTo>
                  <a:pt x="0" y="0"/>
                </a:moveTo>
                <a:lnTo>
                  <a:pt x="10186904" y="0"/>
                </a:lnTo>
                <a:lnTo>
                  <a:pt x="10186904" y="7018537"/>
                </a:lnTo>
                <a:lnTo>
                  <a:pt x="0" y="701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028700" y="601662"/>
            <a:ext cx="525401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60513"/>
            <a:ext cx="3771900" cy="63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RESULTADOS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8301491">
            <a:off x="14154130" y="8670183"/>
            <a:ext cx="2898815" cy="1723477"/>
          </a:xfrm>
          <a:custGeom>
            <a:avLst/>
            <a:gdLst/>
            <a:ahLst/>
            <a:cxnLst/>
            <a:rect l="l" t="t" r="r" b="b"/>
            <a:pathLst>
              <a:path w="2898815" h="1723477">
                <a:moveTo>
                  <a:pt x="0" y="0"/>
                </a:moveTo>
                <a:lnTo>
                  <a:pt x="2898815" y="0"/>
                </a:lnTo>
                <a:lnTo>
                  <a:pt x="2898815" y="1723478"/>
                </a:lnTo>
                <a:lnTo>
                  <a:pt x="0" y="172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157195">
            <a:off x="-2412758" y="7955267"/>
            <a:ext cx="4825515" cy="4143911"/>
          </a:xfrm>
          <a:custGeom>
            <a:avLst/>
            <a:gdLst/>
            <a:ahLst/>
            <a:cxnLst/>
            <a:rect l="l" t="t" r="r" b="b"/>
            <a:pathLst>
              <a:path w="4825515" h="4143911">
                <a:moveTo>
                  <a:pt x="0" y="0"/>
                </a:moveTo>
                <a:lnTo>
                  <a:pt x="4825516" y="0"/>
                </a:lnTo>
                <a:lnTo>
                  <a:pt x="4825516" y="4143911"/>
                </a:lnTo>
                <a:lnTo>
                  <a:pt x="0" y="4143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6662254">
            <a:off x="15054002" y="-1598475"/>
            <a:ext cx="3541438" cy="3559234"/>
          </a:xfrm>
          <a:custGeom>
            <a:avLst/>
            <a:gdLst/>
            <a:ahLst/>
            <a:cxnLst/>
            <a:rect l="l" t="t" r="r" b="b"/>
            <a:pathLst>
              <a:path w="3541438" h="3559234">
                <a:moveTo>
                  <a:pt x="0" y="0"/>
                </a:moveTo>
                <a:lnTo>
                  <a:pt x="3541438" y="0"/>
                </a:lnTo>
                <a:lnTo>
                  <a:pt x="3541438" y="3559234"/>
                </a:lnTo>
                <a:lnTo>
                  <a:pt x="0" y="3559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2103062" y="3390517"/>
            <a:ext cx="14081876" cy="4083744"/>
          </a:xfrm>
          <a:custGeom>
            <a:avLst/>
            <a:gdLst/>
            <a:ahLst/>
            <a:cxnLst/>
            <a:rect l="l" t="t" r="r" b="b"/>
            <a:pathLst>
              <a:path w="14081876" h="4083744">
                <a:moveTo>
                  <a:pt x="0" y="0"/>
                </a:moveTo>
                <a:lnTo>
                  <a:pt x="14081876" y="0"/>
                </a:lnTo>
                <a:lnTo>
                  <a:pt x="14081876" y="4083744"/>
                </a:lnTo>
                <a:lnTo>
                  <a:pt x="0" y="4083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601661"/>
            <a:ext cx="13373100" cy="958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250" y="1560513"/>
            <a:ext cx="8707365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ARQUITECTURA DEL SISTEMA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4633507" y="2758492"/>
            <a:ext cx="9020985" cy="6709358"/>
          </a:xfrm>
          <a:custGeom>
            <a:avLst/>
            <a:gdLst/>
            <a:ahLst/>
            <a:cxnLst/>
            <a:rect l="l" t="t" r="r" b="b"/>
            <a:pathLst>
              <a:path w="9020985" h="6709358">
                <a:moveTo>
                  <a:pt x="0" y="0"/>
                </a:moveTo>
                <a:lnTo>
                  <a:pt x="9020986" y="0"/>
                </a:lnTo>
                <a:lnTo>
                  <a:pt x="9020986" y="6709358"/>
                </a:lnTo>
                <a:lnTo>
                  <a:pt x="0" y="67093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1675534"/>
            <a:ext cx="7762984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FUNCIONALIDADES - INICIO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1662"/>
            <a:ext cx="133731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0" y="1560513"/>
            <a:ext cx="14464795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FUNCIONALIDADES - ADD (TITULO + ARTISTA)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1662"/>
            <a:ext cx="1326085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5E39367-3E2D-7878-BF44-89625A3086F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18" t="25179" r="5154" b="14462"/>
          <a:stretch>
            <a:fillRect/>
          </a:stretch>
        </p:blipFill>
        <p:spPr>
          <a:xfrm>
            <a:off x="9296400" y="3526267"/>
            <a:ext cx="7162800" cy="4647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7BFC2C0-1516-B986-4B45-8F2A83FCBD2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11" t="29745" r="5156" b="16378"/>
          <a:stretch>
            <a:fillRect/>
          </a:stretch>
        </p:blipFill>
        <p:spPr>
          <a:xfrm>
            <a:off x="1010503" y="3526267"/>
            <a:ext cx="7688409" cy="4647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0" y="1560513"/>
            <a:ext cx="11759695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FUNCIONALIDADES - ADD (TITULO 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1662"/>
            <a:ext cx="133731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E54289D-A926-7CEC-30AE-67A2B482D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829484"/>
            <a:ext cx="7894115" cy="5543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CB708E0-E432-5B4B-A851-2B3F708D0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3641" y="2829483"/>
            <a:ext cx="8064872" cy="5543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628650" y="1560513"/>
            <a:ext cx="8216395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FUNCIONALIDADES - VIEW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1662"/>
            <a:ext cx="133731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39ED49-A202-097E-82DF-DA8DAEA98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699699"/>
            <a:ext cx="7543800" cy="30314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626C64F-CB87-B45B-B7E0-CD7AB50AC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0" y="3699699"/>
            <a:ext cx="7956128" cy="30104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60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628650" y="1560513"/>
            <a:ext cx="9206995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FUNCIONALIDADES - REMOVE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01662"/>
            <a:ext cx="1326085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F052A3-F8C5-1CDD-0268-54AEAC699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40" y="3082925"/>
            <a:ext cx="8260343" cy="49941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6A53D76-3962-45DC-9379-E47ADAB56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219" y="3082925"/>
            <a:ext cx="8652761" cy="49941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10576266" y="861382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839170" y="1560513"/>
            <a:ext cx="8216395" cy="63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9"/>
              </a:lnSpc>
              <a:spcBef>
                <a:spcPct val="0"/>
              </a:spcBef>
            </a:pPr>
            <a:r>
              <a:rPr lang="en-US" sz="4499" b="1" spc="-224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FUNCIONALIDADES - CLEAR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" y="649911"/>
            <a:ext cx="148209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IMPLEMENTACIÓN DEL CHATBOT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76A44C-A75A-B74C-1D42-BB7B0EED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103965"/>
            <a:ext cx="8067372" cy="4173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654F757-1513-2233-A1E5-5B66C4892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3103965"/>
            <a:ext cx="7858897" cy="41731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9521722" y="9142261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89" y="0"/>
                </a:lnTo>
                <a:lnTo>
                  <a:pt x="2808489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860346" y="2345308"/>
            <a:ext cx="4731964" cy="4590504"/>
          </a:xfrm>
          <a:custGeom>
            <a:avLst/>
            <a:gdLst/>
            <a:ahLst/>
            <a:cxnLst/>
            <a:rect l="l" t="t" r="r" b="b"/>
            <a:pathLst>
              <a:path w="4731964" h="4590504">
                <a:moveTo>
                  <a:pt x="0" y="0"/>
                </a:moveTo>
                <a:lnTo>
                  <a:pt x="4731964" y="0"/>
                </a:lnTo>
                <a:lnTo>
                  <a:pt x="4731964" y="4590505"/>
                </a:lnTo>
                <a:lnTo>
                  <a:pt x="0" y="4590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5287510" y="5663976"/>
            <a:ext cx="4313340" cy="4184395"/>
          </a:xfrm>
          <a:custGeom>
            <a:avLst/>
            <a:gdLst/>
            <a:ahLst/>
            <a:cxnLst/>
            <a:rect l="l" t="t" r="r" b="b"/>
            <a:pathLst>
              <a:path w="4313340" h="4184395">
                <a:moveTo>
                  <a:pt x="0" y="0"/>
                </a:moveTo>
                <a:lnTo>
                  <a:pt x="4313340" y="0"/>
                </a:lnTo>
                <a:lnTo>
                  <a:pt x="4313340" y="4184394"/>
                </a:lnTo>
                <a:lnTo>
                  <a:pt x="0" y="418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0086625" y="1677816"/>
            <a:ext cx="7309041" cy="7090540"/>
          </a:xfrm>
          <a:custGeom>
            <a:avLst/>
            <a:gdLst/>
            <a:ahLst/>
            <a:cxnLst/>
            <a:rect l="l" t="t" r="r" b="b"/>
            <a:pathLst>
              <a:path w="7309041" h="7090540">
                <a:moveTo>
                  <a:pt x="0" y="0"/>
                </a:moveTo>
                <a:lnTo>
                  <a:pt x="7309041" y="0"/>
                </a:lnTo>
                <a:lnTo>
                  <a:pt x="7309041" y="7090541"/>
                </a:lnTo>
                <a:lnTo>
                  <a:pt x="0" y="70905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1510605" y="5024098"/>
            <a:ext cx="4601345" cy="2106394"/>
          </a:xfrm>
          <a:custGeom>
            <a:avLst/>
            <a:gdLst/>
            <a:ahLst/>
            <a:cxnLst/>
            <a:rect l="l" t="t" r="r" b="b"/>
            <a:pathLst>
              <a:path w="4601345" h="2106394">
                <a:moveTo>
                  <a:pt x="0" y="0"/>
                </a:moveTo>
                <a:lnTo>
                  <a:pt x="4601345" y="0"/>
                </a:lnTo>
                <a:lnTo>
                  <a:pt x="4601345" y="2106393"/>
                </a:lnTo>
                <a:lnTo>
                  <a:pt x="0" y="21063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1028700" y="497159"/>
            <a:ext cx="6789485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CONCLUSIONES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3164" y="3080984"/>
            <a:ext cx="2683619" cy="1943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7"/>
              </a:lnSpc>
              <a:spcBef>
                <a:spcPct val="0"/>
              </a:spcBef>
            </a:pPr>
            <a:r>
              <a:rPr lang="en-US" sz="3488" b="1" spc="-174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Asistente musical desarrollado con éxito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0707" y="6975554"/>
            <a:ext cx="3646945" cy="1589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2"/>
              </a:lnSpc>
              <a:spcBef>
                <a:spcPct val="0"/>
              </a:spcBef>
            </a:pPr>
            <a:r>
              <a:rPr lang="en-US" sz="3748" b="1" spc="-187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Integración de modelos Transformer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70340" y="2709523"/>
            <a:ext cx="474161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Modelos </a:t>
            </a:r>
            <a:r>
              <a:rPr lang="en-US" sz="3000" b="1" spc="-15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encoder (BERT/RoBERTa)</a:t>
            </a: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mostraron </a:t>
            </a:r>
            <a:r>
              <a:rPr lang="en-US" sz="3000" b="1" spc="-15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mejor rendimiento</a:t>
            </a: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que generativo (T5)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8683" y="5251661"/>
            <a:ext cx="4068464" cy="85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  <a:spcBef>
                <a:spcPct val="0"/>
              </a:spcBef>
            </a:pPr>
            <a:r>
              <a:rPr lang="en-US" sz="3035" spc="-151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comprende 4 intenciones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064364" y="8509066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8"/>
                </a:lnTo>
                <a:lnTo>
                  <a:pt x="0" y="355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9031407">
            <a:off x="14697238" y="-431812"/>
            <a:ext cx="3628116" cy="2712016"/>
          </a:xfrm>
          <a:custGeom>
            <a:avLst/>
            <a:gdLst/>
            <a:ahLst/>
            <a:cxnLst/>
            <a:rect l="l" t="t" r="r" b="b"/>
            <a:pathLst>
              <a:path w="3628116" h="2712016">
                <a:moveTo>
                  <a:pt x="0" y="0"/>
                </a:moveTo>
                <a:lnTo>
                  <a:pt x="3628116" y="0"/>
                </a:lnTo>
                <a:lnTo>
                  <a:pt x="3628116" y="2712016"/>
                </a:lnTo>
                <a:lnTo>
                  <a:pt x="0" y="271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1115574">
            <a:off x="4071903" y="8861965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399128" y="2714241"/>
            <a:ext cx="5390221" cy="5229083"/>
          </a:xfrm>
          <a:custGeom>
            <a:avLst/>
            <a:gdLst/>
            <a:ahLst/>
            <a:cxnLst/>
            <a:rect l="l" t="t" r="r" b="b"/>
            <a:pathLst>
              <a:path w="5390221" h="5229083">
                <a:moveTo>
                  <a:pt x="0" y="0"/>
                </a:moveTo>
                <a:lnTo>
                  <a:pt x="5390222" y="0"/>
                </a:lnTo>
                <a:lnTo>
                  <a:pt x="5390222" y="5229083"/>
                </a:lnTo>
                <a:lnTo>
                  <a:pt x="0" y="5229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742182" y="601662"/>
            <a:ext cx="7379602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TRABAJO FUTURO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6373" y="3817376"/>
            <a:ext cx="3415732" cy="85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3088" b="1" spc="-154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Incorporar nuevas funcionalidades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7640" y="5043190"/>
            <a:ext cx="4068464" cy="141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  <a:spcBef>
                <a:spcPct val="0"/>
              </a:spcBef>
            </a:pPr>
            <a:r>
              <a:rPr lang="en-US" sz="2535" spc="-12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Comandos para reproducir música directamente, pausar, saltar canción, subir volumen, etc.</a:t>
            </a:r>
          </a:p>
        </p:txBody>
      </p:sp>
      <p:sp>
        <p:nvSpPr>
          <p:cNvPr id="10" name="Freeform 10"/>
          <p:cNvSpPr/>
          <p:nvPr/>
        </p:nvSpPr>
        <p:spPr>
          <a:xfrm>
            <a:off x="6475130" y="1522413"/>
            <a:ext cx="4219701" cy="4093555"/>
          </a:xfrm>
          <a:custGeom>
            <a:avLst/>
            <a:gdLst/>
            <a:ahLst/>
            <a:cxnLst/>
            <a:rect l="l" t="t" r="r" b="b"/>
            <a:pathLst>
              <a:path w="4219701" h="4093555">
                <a:moveTo>
                  <a:pt x="0" y="0"/>
                </a:moveTo>
                <a:lnTo>
                  <a:pt x="4219701" y="0"/>
                </a:lnTo>
                <a:lnTo>
                  <a:pt x="4219701" y="4093555"/>
                </a:lnTo>
                <a:lnTo>
                  <a:pt x="0" y="409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7258114" y="2184795"/>
            <a:ext cx="2653732" cy="85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3088" b="1" spc="-154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Modelos multilingües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21687" y="3407506"/>
            <a:ext cx="3230264" cy="106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  <a:spcBef>
                <a:spcPct val="0"/>
              </a:spcBef>
            </a:pPr>
            <a:r>
              <a:rPr lang="en-US" sz="2535" spc="-12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Ampliar el alcance del asistente a diferentes idiomas.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039599" y="1831037"/>
            <a:ext cx="4219701" cy="4093555"/>
          </a:xfrm>
          <a:custGeom>
            <a:avLst/>
            <a:gdLst/>
            <a:ahLst/>
            <a:cxnLst/>
            <a:rect l="l" t="t" r="r" b="b"/>
            <a:pathLst>
              <a:path w="4219701" h="4093555">
                <a:moveTo>
                  <a:pt x="0" y="0"/>
                </a:moveTo>
                <a:lnTo>
                  <a:pt x="4219701" y="0"/>
                </a:lnTo>
                <a:lnTo>
                  <a:pt x="4219701" y="4093555"/>
                </a:lnTo>
                <a:lnTo>
                  <a:pt x="0" y="409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3822583" y="2493420"/>
            <a:ext cx="2653732" cy="128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3088" b="1" spc="-154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Mejorar las respuestas del bot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05206" y="4112262"/>
            <a:ext cx="3230264" cy="35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  <a:spcBef>
                <a:spcPct val="0"/>
              </a:spcBef>
            </a:pPr>
            <a:r>
              <a:rPr lang="en-US" sz="2535" spc="-12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Modelos generativos</a:t>
            </a:r>
          </a:p>
        </p:txBody>
      </p:sp>
      <p:sp>
        <p:nvSpPr>
          <p:cNvPr id="16" name="Freeform 16"/>
          <p:cNvSpPr/>
          <p:nvPr/>
        </p:nvSpPr>
        <p:spPr>
          <a:xfrm>
            <a:off x="9568966" y="5304482"/>
            <a:ext cx="4219701" cy="4093555"/>
          </a:xfrm>
          <a:custGeom>
            <a:avLst/>
            <a:gdLst/>
            <a:ahLst/>
            <a:cxnLst/>
            <a:rect l="l" t="t" r="r" b="b"/>
            <a:pathLst>
              <a:path w="4219701" h="4093555">
                <a:moveTo>
                  <a:pt x="0" y="0"/>
                </a:moveTo>
                <a:lnTo>
                  <a:pt x="4219701" y="0"/>
                </a:lnTo>
                <a:lnTo>
                  <a:pt x="4219701" y="4093555"/>
                </a:lnTo>
                <a:lnTo>
                  <a:pt x="0" y="4093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extBox 17"/>
          <p:cNvSpPr txBox="1"/>
          <p:nvPr/>
        </p:nvSpPr>
        <p:spPr>
          <a:xfrm>
            <a:off x="10351951" y="5962692"/>
            <a:ext cx="2653732" cy="42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3088" b="1" spc="-154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Logging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99551" y="6882426"/>
            <a:ext cx="3230264" cy="141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  <a:spcBef>
                <a:spcPct val="0"/>
              </a:spcBef>
            </a:pPr>
            <a:r>
              <a:rPr lang="en-US" sz="2535" spc="-126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Iniciar sesión con sus propias credenciales y gestionar una playlist personalizada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>
            <a:off x="-1227836" y="7526332"/>
            <a:ext cx="3802604" cy="4114800"/>
          </a:xfrm>
          <a:custGeom>
            <a:avLst/>
            <a:gdLst/>
            <a:ahLst/>
            <a:cxnLst/>
            <a:rect l="l" t="t" r="r" b="b"/>
            <a:pathLst>
              <a:path w="3802604" h="4114800">
                <a:moveTo>
                  <a:pt x="3802604" y="0"/>
                </a:moveTo>
                <a:lnTo>
                  <a:pt x="0" y="0"/>
                </a:lnTo>
                <a:lnTo>
                  <a:pt x="0" y="4114800"/>
                </a:lnTo>
                <a:lnTo>
                  <a:pt x="3802604" y="4114800"/>
                </a:lnTo>
                <a:lnTo>
                  <a:pt x="380260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905094">
            <a:off x="15855055" y="-226170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21066" y="2063497"/>
            <a:ext cx="4772716" cy="4630038"/>
          </a:xfrm>
          <a:custGeom>
            <a:avLst/>
            <a:gdLst/>
            <a:ahLst/>
            <a:cxnLst/>
            <a:rect l="l" t="t" r="r" b="b"/>
            <a:pathLst>
              <a:path w="4772716" h="4630038">
                <a:moveTo>
                  <a:pt x="0" y="0"/>
                </a:moveTo>
                <a:lnTo>
                  <a:pt x="4772716" y="0"/>
                </a:lnTo>
                <a:lnTo>
                  <a:pt x="4772716" y="4630038"/>
                </a:lnTo>
                <a:lnTo>
                  <a:pt x="0" y="463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028700" y="619125"/>
            <a:ext cx="596323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🎵 </a:t>
            </a:r>
            <a:r>
              <a:rPr lang="en-US" sz="6000" b="1" spc="-300" dirty="0" err="1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Motivación</a:t>
            </a: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9930" y="3787457"/>
            <a:ext cx="3478838" cy="177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  <a:spcBef>
                <a:spcPct val="0"/>
              </a:spcBef>
            </a:pPr>
            <a:r>
              <a:rPr lang="en-US" sz="2558" spc="-127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La forma de acceder y gestionar música ha cambiado radicalmente con asistentes virtuales y streaming.</a:t>
            </a:r>
          </a:p>
        </p:txBody>
      </p:sp>
      <p:sp>
        <p:nvSpPr>
          <p:cNvPr id="8" name="Freeform 8"/>
          <p:cNvSpPr/>
          <p:nvPr/>
        </p:nvSpPr>
        <p:spPr>
          <a:xfrm>
            <a:off x="4605574" y="5383303"/>
            <a:ext cx="4772716" cy="4630038"/>
          </a:xfrm>
          <a:custGeom>
            <a:avLst/>
            <a:gdLst/>
            <a:ahLst/>
            <a:cxnLst/>
            <a:rect l="l" t="t" r="r" b="b"/>
            <a:pathLst>
              <a:path w="4772716" h="4630038">
                <a:moveTo>
                  <a:pt x="0" y="0"/>
                </a:moveTo>
                <a:lnTo>
                  <a:pt x="4772715" y="0"/>
                </a:lnTo>
                <a:lnTo>
                  <a:pt x="4772715" y="4630037"/>
                </a:lnTo>
                <a:lnTo>
                  <a:pt x="0" y="463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5414438" y="7107263"/>
            <a:ext cx="3443812" cy="177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  <a:spcBef>
                <a:spcPct val="0"/>
              </a:spcBef>
            </a:pPr>
            <a:r>
              <a:rPr lang="en-US" sz="2558" spc="-127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Los asistentes actuales presentan limitaciones para entender lenguaje natural, generando respuestas imprecisas.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64675" y="1734275"/>
            <a:ext cx="4772716" cy="4630038"/>
          </a:xfrm>
          <a:custGeom>
            <a:avLst/>
            <a:gdLst/>
            <a:ahLst/>
            <a:cxnLst/>
            <a:rect l="l" t="t" r="r" b="b"/>
            <a:pathLst>
              <a:path w="4772716" h="4630038">
                <a:moveTo>
                  <a:pt x="0" y="0"/>
                </a:moveTo>
                <a:lnTo>
                  <a:pt x="4772716" y="0"/>
                </a:lnTo>
                <a:lnTo>
                  <a:pt x="4772716" y="4630038"/>
                </a:lnTo>
                <a:lnTo>
                  <a:pt x="0" y="4630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9530689" y="3607735"/>
            <a:ext cx="3154988" cy="177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  <a:spcBef>
                <a:spcPct val="0"/>
              </a:spcBef>
            </a:pPr>
            <a:r>
              <a:rPr lang="en-US" sz="2558" spc="-127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Explorar técnicas más avanzadas para una comprensión profunda y contextual de las intenciones.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28577" y="5383303"/>
            <a:ext cx="4772716" cy="4630038"/>
          </a:xfrm>
          <a:custGeom>
            <a:avLst/>
            <a:gdLst/>
            <a:ahLst/>
            <a:cxnLst/>
            <a:rect l="l" t="t" r="r" b="b"/>
            <a:pathLst>
              <a:path w="4772716" h="4630038">
                <a:moveTo>
                  <a:pt x="0" y="0"/>
                </a:moveTo>
                <a:lnTo>
                  <a:pt x="4772716" y="0"/>
                </a:lnTo>
                <a:lnTo>
                  <a:pt x="4772716" y="4630037"/>
                </a:lnTo>
                <a:lnTo>
                  <a:pt x="0" y="463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40" b="-15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TextBox 13"/>
          <p:cNvSpPr txBox="1"/>
          <p:nvPr/>
        </p:nvSpPr>
        <p:spPr>
          <a:xfrm>
            <a:off x="13913812" y="7107263"/>
            <a:ext cx="3345488" cy="177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4"/>
              </a:lnSpc>
              <a:spcBef>
                <a:spcPct val="0"/>
              </a:spcBef>
            </a:pPr>
            <a:r>
              <a:rPr lang="en-US" sz="2558" spc="-127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Idea que surgió durante mi Erasmus en Stavanger (Noruega), donde trabajé en un proyecto similar.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7306" y="2948181"/>
            <a:ext cx="1720237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Evolución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17525" y="6264910"/>
            <a:ext cx="1851861" cy="42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Problema</a:t>
            </a:r>
            <a:endParaRPr lang="en-US" sz="3000" b="1" spc="-150" dirty="0">
              <a:solidFill>
                <a:srgbClr val="272727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853755" y="6055360"/>
            <a:ext cx="312236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Inspiración personal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38647" y="2614782"/>
            <a:ext cx="1024772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Reto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6130474" y="3469261"/>
            <a:ext cx="6137726" cy="1431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44"/>
              </a:lnSpc>
              <a:spcBef>
                <a:spcPct val="0"/>
              </a:spcBef>
            </a:pPr>
            <a:r>
              <a:rPr lang="en-US" sz="9949" b="1" spc="-497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GRACIAS!</a:t>
            </a:r>
          </a:p>
        </p:txBody>
      </p:sp>
      <p:sp>
        <p:nvSpPr>
          <p:cNvPr id="4" name="Freeform 4"/>
          <p:cNvSpPr/>
          <p:nvPr/>
        </p:nvSpPr>
        <p:spPr>
          <a:xfrm>
            <a:off x="13873312" y="7998491"/>
            <a:ext cx="6307967" cy="5432737"/>
          </a:xfrm>
          <a:custGeom>
            <a:avLst/>
            <a:gdLst/>
            <a:ahLst/>
            <a:cxnLst/>
            <a:rect l="l" t="t" r="r" b="b"/>
            <a:pathLst>
              <a:path w="6307967" h="5432737">
                <a:moveTo>
                  <a:pt x="0" y="0"/>
                </a:moveTo>
                <a:lnTo>
                  <a:pt x="6307967" y="0"/>
                </a:lnTo>
                <a:lnTo>
                  <a:pt x="6307967" y="5432737"/>
                </a:lnTo>
                <a:lnTo>
                  <a:pt x="0" y="5432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-1188064" y="-1047972"/>
            <a:ext cx="4128728" cy="3555867"/>
          </a:xfrm>
          <a:custGeom>
            <a:avLst/>
            <a:gdLst/>
            <a:ahLst/>
            <a:cxnLst/>
            <a:rect l="l" t="t" r="r" b="b"/>
            <a:pathLst>
              <a:path w="4128728" h="3555867">
                <a:moveTo>
                  <a:pt x="0" y="0"/>
                </a:moveTo>
                <a:lnTo>
                  <a:pt x="4128728" y="0"/>
                </a:lnTo>
                <a:lnTo>
                  <a:pt x="4128728" y="3555867"/>
                </a:lnTo>
                <a:lnTo>
                  <a:pt x="0" y="3555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6868228" y="5181600"/>
            <a:ext cx="455154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999" b="1" spc="-199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Dudas y </a:t>
            </a:r>
            <a:r>
              <a:rPr lang="en-US" sz="3999" b="1" spc="-199" dirty="0" err="1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preguntas</a:t>
            </a:r>
            <a:r>
              <a:rPr lang="en-US" sz="3999" b="1" spc="-199" dirty="0">
                <a:solidFill>
                  <a:srgbClr val="A1023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99888" y="5934075"/>
            <a:ext cx="4551543" cy="90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spc="-160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Daniel Linfon Ye Liu</a:t>
            </a:r>
          </a:p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spc="-160" dirty="0">
                <a:solidFill>
                  <a:srgbClr val="000000"/>
                </a:solidFill>
                <a:latin typeface="TT Firs Neue"/>
                <a:ea typeface="TT Firs Neue"/>
                <a:cs typeface="TT Firs Neue"/>
                <a:sym typeface="TT Firs Neue"/>
              </a:rPr>
              <a:t>daniellinfon.ye@alu.uhu.es</a:t>
            </a:r>
          </a:p>
        </p:txBody>
      </p:sp>
      <p:sp>
        <p:nvSpPr>
          <p:cNvPr id="8" name="Freeform 8"/>
          <p:cNvSpPr/>
          <p:nvPr/>
        </p:nvSpPr>
        <p:spPr>
          <a:xfrm rot="1115574">
            <a:off x="1536419" y="6279405"/>
            <a:ext cx="2808489" cy="2829064"/>
          </a:xfrm>
          <a:custGeom>
            <a:avLst/>
            <a:gdLst/>
            <a:ahLst/>
            <a:cxnLst/>
            <a:rect l="l" t="t" r="r" b="b"/>
            <a:pathLst>
              <a:path w="2808489" h="2829064">
                <a:moveTo>
                  <a:pt x="0" y="0"/>
                </a:moveTo>
                <a:lnTo>
                  <a:pt x="2808490" y="0"/>
                </a:lnTo>
                <a:lnTo>
                  <a:pt x="2808490" y="2829064"/>
                </a:lnTo>
                <a:lnTo>
                  <a:pt x="0" y="282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2227542" flipH="1">
            <a:off x="15069232" y="838200"/>
            <a:ext cx="2428886" cy="2578933"/>
          </a:xfrm>
          <a:custGeom>
            <a:avLst/>
            <a:gdLst/>
            <a:ahLst/>
            <a:cxnLst/>
            <a:rect l="l" t="t" r="r" b="b"/>
            <a:pathLst>
              <a:path w="2428886" h="2578933">
                <a:moveTo>
                  <a:pt x="2428886" y="0"/>
                </a:moveTo>
                <a:lnTo>
                  <a:pt x="0" y="0"/>
                </a:lnTo>
                <a:lnTo>
                  <a:pt x="0" y="2578933"/>
                </a:lnTo>
                <a:lnTo>
                  <a:pt x="2428886" y="2578933"/>
                </a:lnTo>
                <a:lnTo>
                  <a:pt x="24288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6A7E-4D3F-1715-03A4-4004E684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FB825E-1E56-A9A8-26DD-15C2175511B5}"/>
              </a:ext>
            </a:extLst>
          </p:cNvPr>
          <p:cNvSpPr/>
          <p:nvPr/>
        </p:nvSpPr>
        <p:spPr>
          <a:xfrm>
            <a:off x="0" y="-342900"/>
            <a:ext cx="18288000" cy="106841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1E8744-C0E1-1236-FA4A-54B2BED2AFE7}"/>
              </a:ext>
            </a:extLst>
          </p:cNvPr>
          <p:cNvGrpSpPr/>
          <p:nvPr/>
        </p:nvGrpSpPr>
        <p:grpSpPr>
          <a:xfrm>
            <a:off x="1028700" y="2123489"/>
            <a:ext cx="749023" cy="749023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3A3896-2F2C-51B9-AF4F-7475FDE06BB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6F2D9EC-DFB2-9A71-3FF6-F50C2DEEDB19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DC3E60F-2093-DC53-BCB8-E99D79CD64ED}"/>
              </a:ext>
            </a:extLst>
          </p:cNvPr>
          <p:cNvGrpSpPr/>
          <p:nvPr/>
        </p:nvGrpSpPr>
        <p:grpSpPr>
          <a:xfrm>
            <a:off x="1028700" y="3411276"/>
            <a:ext cx="749023" cy="74902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9BAEC2-0584-AC6B-9396-EAAA72C18E9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2FC5C0A-CCEE-46F8-A84A-A2D23EEC4262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1" name="Freeform 21">
            <a:extLst>
              <a:ext uri="{FF2B5EF4-FFF2-40B4-BE49-F238E27FC236}">
                <a16:creationId xmlns:a16="http://schemas.microsoft.com/office/drawing/2014/main" id="{E1BC0391-B95C-27C6-E582-3837565459CF}"/>
              </a:ext>
            </a:extLst>
          </p:cNvPr>
          <p:cNvSpPr/>
          <p:nvPr/>
        </p:nvSpPr>
        <p:spPr>
          <a:xfrm rot="889829">
            <a:off x="3257492" y="5556212"/>
            <a:ext cx="3223664" cy="3247280"/>
          </a:xfrm>
          <a:custGeom>
            <a:avLst/>
            <a:gdLst/>
            <a:ahLst/>
            <a:cxnLst/>
            <a:rect l="l" t="t" r="r" b="b"/>
            <a:pathLst>
              <a:path w="3223664" h="3247280">
                <a:moveTo>
                  <a:pt x="0" y="0"/>
                </a:moveTo>
                <a:lnTo>
                  <a:pt x="3223664" y="0"/>
                </a:lnTo>
                <a:lnTo>
                  <a:pt x="3223664" y="3247280"/>
                </a:lnTo>
                <a:lnTo>
                  <a:pt x="0" y="324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709DB08-CBD1-22B7-F7C0-D6395CBE649A}"/>
              </a:ext>
            </a:extLst>
          </p:cNvPr>
          <p:cNvSpPr/>
          <p:nvPr/>
        </p:nvSpPr>
        <p:spPr>
          <a:xfrm rot="9813875">
            <a:off x="11666288" y="-3349774"/>
            <a:ext cx="4206664" cy="4364892"/>
          </a:xfrm>
          <a:custGeom>
            <a:avLst/>
            <a:gdLst/>
            <a:ahLst/>
            <a:cxnLst/>
            <a:rect l="l" t="t" r="r" b="b"/>
            <a:pathLst>
              <a:path w="4206664" h="4364892">
                <a:moveTo>
                  <a:pt x="0" y="0"/>
                </a:moveTo>
                <a:lnTo>
                  <a:pt x="4206665" y="0"/>
                </a:lnTo>
                <a:lnTo>
                  <a:pt x="4206665" y="4364892"/>
                </a:lnTo>
                <a:lnTo>
                  <a:pt x="0" y="4364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6F53C63-3D1F-F5CF-5CFF-A89FC25E41A6}"/>
              </a:ext>
            </a:extLst>
          </p:cNvPr>
          <p:cNvSpPr/>
          <p:nvPr/>
        </p:nvSpPr>
        <p:spPr>
          <a:xfrm rot="-654159">
            <a:off x="15017254" y="7566330"/>
            <a:ext cx="4484092" cy="4164600"/>
          </a:xfrm>
          <a:custGeom>
            <a:avLst/>
            <a:gdLst/>
            <a:ahLst/>
            <a:cxnLst/>
            <a:rect l="l" t="t" r="r" b="b"/>
            <a:pathLst>
              <a:path w="4484092" h="4164600">
                <a:moveTo>
                  <a:pt x="0" y="0"/>
                </a:moveTo>
                <a:lnTo>
                  <a:pt x="4484092" y="0"/>
                </a:lnTo>
                <a:lnTo>
                  <a:pt x="4484092" y="4164600"/>
                </a:lnTo>
                <a:lnTo>
                  <a:pt x="0" y="416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4F8530F-5377-F595-D975-404E3D57CD47}"/>
              </a:ext>
            </a:extLst>
          </p:cNvPr>
          <p:cNvSpPr txBox="1"/>
          <p:nvPr/>
        </p:nvSpPr>
        <p:spPr>
          <a:xfrm>
            <a:off x="1028700" y="619125"/>
            <a:ext cx="107061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📌 </a:t>
            </a:r>
            <a:r>
              <a:rPr lang="en-US" sz="6000" b="1" spc="-300" dirty="0" err="1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Objetivos</a:t>
            </a: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 Generales </a:t>
            </a:r>
          </a:p>
          <a:p>
            <a:pPr algn="l">
              <a:lnSpc>
                <a:spcPts val="6600"/>
              </a:lnSpc>
            </a:pPr>
            <a:endParaRPr lang="en-US" sz="6000" b="1" spc="-300" dirty="0">
              <a:solidFill>
                <a:srgbClr val="272727"/>
              </a:solidFill>
              <a:latin typeface="TT Firs Neue Heavy"/>
              <a:ea typeface="TT Firs Neue Heavy"/>
              <a:cs typeface="TT Firs Neue Heavy"/>
              <a:sym typeface="TT Firs Neue Heavy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3A31902-063D-A218-0727-8761B0B2B877}"/>
              </a:ext>
            </a:extLst>
          </p:cNvPr>
          <p:cNvSpPr txBox="1"/>
          <p:nvPr/>
        </p:nvSpPr>
        <p:spPr>
          <a:xfrm>
            <a:off x="1158355" y="2297948"/>
            <a:ext cx="489714" cy="42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1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FD04AA2-D328-3167-CFDF-41422AF4C8F8}"/>
              </a:ext>
            </a:extLst>
          </p:cNvPr>
          <p:cNvSpPr txBox="1"/>
          <p:nvPr/>
        </p:nvSpPr>
        <p:spPr>
          <a:xfrm>
            <a:off x="1158355" y="3614167"/>
            <a:ext cx="489714" cy="42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2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6D27AA73-C502-324B-49A3-D08B266C7C38}"/>
              </a:ext>
            </a:extLst>
          </p:cNvPr>
          <p:cNvSpPr txBox="1"/>
          <p:nvPr/>
        </p:nvSpPr>
        <p:spPr>
          <a:xfrm>
            <a:off x="2029850" y="2270173"/>
            <a:ext cx="14910597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Implementar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y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entrenar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modelos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de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lenguaje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para </a:t>
            </a:r>
            <a:r>
              <a:rPr lang="es-E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que el asistente comprenda las peticiones musicales del usuario (añadir o quitar canciones, visualizar  o borrar la lista).</a:t>
            </a:r>
            <a:endParaRPr lang="en-US" sz="3000" spc="-150" dirty="0">
              <a:solidFill>
                <a:srgbClr val="272727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C80828A-A6C7-4348-01A3-CA0C87CA4D7C}"/>
              </a:ext>
            </a:extLst>
          </p:cNvPr>
          <p:cNvSpPr txBox="1"/>
          <p:nvPr/>
        </p:nvSpPr>
        <p:spPr>
          <a:xfrm>
            <a:off x="2029850" y="3411276"/>
            <a:ext cx="1506299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Diseñar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un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flujo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conversacional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que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permita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al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usuario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interactuar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con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el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asistente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mediante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comandos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en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lenguaje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natural.</a:t>
            </a:r>
          </a:p>
        </p:txBody>
      </p:sp>
    </p:spTree>
    <p:extLst>
      <p:ext uri="{BB962C8B-B14F-4D97-AF65-F5344CB8AC3E}">
        <p14:creationId xmlns:p14="http://schemas.microsoft.com/office/powerpoint/2010/main" val="217337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6" name="Group 6"/>
          <p:cNvGrpSpPr/>
          <p:nvPr/>
        </p:nvGrpSpPr>
        <p:grpSpPr>
          <a:xfrm>
            <a:off x="1017949" y="1968110"/>
            <a:ext cx="749023" cy="7490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7949" y="3081438"/>
            <a:ext cx="749023" cy="7490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7949" y="4194766"/>
            <a:ext cx="749023" cy="7490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889829">
            <a:off x="14416978" y="1083883"/>
            <a:ext cx="3223664" cy="3247280"/>
          </a:xfrm>
          <a:custGeom>
            <a:avLst/>
            <a:gdLst/>
            <a:ahLst/>
            <a:cxnLst/>
            <a:rect l="l" t="t" r="r" b="b"/>
            <a:pathLst>
              <a:path w="3223664" h="3247280">
                <a:moveTo>
                  <a:pt x="0" y="0"/>
                </a:moveTo>
                <a:lnTo>
                  <a:pt x="3223664" y="0"/>
                </a:lnTo>
                <a:lnTo>
                  <a:pt x="3223664" y="3247280"/>
                </a:lnTo>
                <a:lnTo>
                  <a:pt x="0" y="324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 rot="9813875">
            <a:off x="11698277" y="-3168416"/>
            <a:ext cx="4206664" cy="4364892"/>
          </a:xfrm>
          <a:custGeom>
            <a:avLst/>
            <a:gdLst/>
            <a:ahLst/>
            <a:cxnLst/>
            <a:rect l="l" t="t" r="r" b="b"/>
            <a:pathLst>
              <a:path w="4206664" h="4364892">
                <a:moveTo>
                  <a:pt x="0" y="0"/>
                </a:moveTo>
                <a:lnTo>
                  <a:pt x="4206665" y="0"/>
                </a:lnTo>
                <a:lnTo>
                  <a:pt x="4206665" y="4364892"/>
                </a:lnTo>
                <a:lnTo>
                  <a:pt x="0" y="4364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 rot="-654159">
            <a:off x="15017254" y="7566330"/>
            <a:ext cx="4484092" cy="4164600"/>
          </a:xfrm>
          <a:custGeom>
            <a:avLst/>
            <a:gdLst/>
            <a:ahLst/>
            <a:cxnLst/>
            <a:rect l="l" t="t" r="r" b="b"/>
            <a:pathLst>
              <a:path w="4484092" h="4164600">
                <a:moveTo>
                  <a:pt x="0" y="0"/>
                </a:moveTo>
                <a:lnTo>
                  <a:pt x="4484092" y="0"/>
                </a:lnTo>
                <a:lnTo>
                  <a:pt x="4484092" y="4164600"/>
                </a:lnTo>
                <a:lnTo>
                  <a:pt x="0" y="4164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1028700" y="619125"/>
            <a:ext cx="10096500" cy="861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📌 </a:t>
            </a:r>
            <a:r>
              <a:rPr lang="en-US" sz="6000" b="1" spc="-300" dirty="0" err="1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Objetivos</a:t>
            </a: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 </a:t>
            </a:r>
            <a:r>
              <a:rPr lang="en-US" sz="6000" b="1" spc="-300" dirty="0" err="1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Específicos</a:t>
            </a:r>
            <a:r>
              <a:rPr lang="en-US" sz="6000" b="1" spc="-300" dirty="0">
                <a:solidFill>
                  <a:srgbClr val="272727"/>
                </a:solidFill>
                <a:latin typeface="TT Firs Neue Heavy"/>
                <a:ea typeface="TT Firs Neue Heavy"/>
                <a:cs typeface="TT Firs Neue Heavy"/>
                <a:sym typeface="TT Firs Neue Heavy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19099" y="1996685"/>
            <a:ext cx="1578689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Recopilar y preprocesar un </a:t>
            </a:r>
            <a:r>
              <a:rPr lang="en-US" sz="3000" b="1" spc="-15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conjunto de datos etiquetados con intenciones musicales</a:t>
            </a: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(añadir, eliminar,  ver,  limpiar).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7604" y="2142570"/>
            <a:ext cx="489714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19099" y="3182955"/>
            <a:ext cx="1544399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spc="-15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Optimizar los parámetros de los modelos de lenguaje</a:t>
            </a:r>
            <a:r>
              <a:rPr lang="en-US" sz="3000" spc="-15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utilizando Optuna para encontrar la mejor configuración y mejorar el rendimiento.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7604" y="3255897"/>
            <a:ext cx="489714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7604" y="4369225"/>
            <a:ext cx="489714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19099" y="4242178"/>
            <a:ext cx="152294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Evaluar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el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rendimiento</a:t>
            </a:r>
            <a:r>
              <a:rPr lang="en-US" sz="3000" b="1" spc="-150" dirty="0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del </a:t>
            </a:r>
            <a:r>
              <a:rPr lang="en-US" sz="3000" b="1" spc="-150" dirty="0" err="1">
                <a:solidFill>
                  <a:srgbClr val="272727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sistema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en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tareas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de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clasificación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utilizando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métricas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como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accuracy y F1-score.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Comparar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los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resultados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obtenidos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entre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distintos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  <a:r>
              <a:rPr lang="en-US" sz="3000" spc="-150" dirty="0" err="1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modelos</a:t>
            </a: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.</a:t>
            </a:r>
          </a:p>
        </p:txBody>
      </p:sp>
      <p:grpSp>
        <p:nvGrpSpPr>
          <p:cNvPr id="40" name="Group 9">
            <a:extLst>
              <a:ext uri="{FF2B5EF4-FFF2-40B4-BE49-F238E27FC236}">
                <a16:creationId xmlns:a16="http://schemas.microsoft.com/office/drawing/2014/main" id="{04EA2E61-0064-6BAF-FAD0-1B7660D1547D}"/>
              </a:ext>
            </a:extLst>
          </p:cNvPr>
          <p:cNvGrpSpPr/>
          <p:nvPr/>
        </p:nvGrpSpPr>
        <p:grpSpPr>
          <a:xfrm>
            <a:off x="1000991" y="5308094"/>
            <a:ext cx="749023" cy="749023"/>
            <a:chOff x="0" y="0"/>
            <a:chExt cx="812800" cy="812800"/>
          </a:xfrm>
        </p:grpSpPr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7FF1733B-A072-44A0-E68D-32DD3F4DD1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390ADECC-0075-8EF1-6DC5-4EA08D1397C0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46" name="TextBox 32">
            <a:extLst>
              <a:ext uri="{FF2B5EF4-FFF2-40B4-BE49-F238E27FC236}">
                <a16:creationId xmlns:a16="http://schemas.microsoft.com/office/drawing/2014/main" id="{EEF5BB6E-4F06-5F67-8A6C-7CAB683AA9CA}"/>
              </a:ext>
            </a:extLst>
          </p:cNvPr>
          <p:cNvSpPr txBox="1"/>
          <p:nvPr/>
        </p:nvSpPr>
        <p:spPr>
          <a:xfrm>
            <a:off x="1123295" y="5490278"/>
            <a:ext cx="489714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4</a:t>
            </a: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D059CBA8-8DB6-9B53-C221-145ACBB42B68}"/>
              </a:ext>
            </a:extLst>
          </p:cNvPr>
          <p:cNvSpPr txBox="1"/>
          <p:nvPr/>
        </p:nvSpPr>
        <p:spPr>
          <a:xfrm>
            <a:off x="2019099" y="5308094"/>
            <a:ext cx="15229450" cy="84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s-ES" sz="3000" b="1" dirty="0">
                <a:latin typeface="TT Firs Neue Bold" panose="020B0604020202020204" charset="0"/>
              </a:rPr>
              <a:t>Desarrollar el </a:t>
            </a:r>
            <a:r>
              <a:rPr lang="es-ES" sz="3000" b="1" dirty="0" err="1">
                <a:latin typeface="TT Firs Neue Bold" panose="020B0604020202020204" charset="0"/>
              </a:rPr>
              <a:t>backend</a:t>
            </a:r>
            <a:r>
              <a:rPr lang="es-ES" sz="3000" b="1" dirty="0">
                <a:latin typeface="TT Firs Neue Bold" panose="020B0604020202020204" charset="0"/>
              </a:rPr>
              <a:t> del sistema</a:t>
            </a:r>
            <a:r>
              <a:rPr lang="es-ES" sz="3000" dirty="0">
                <a:latin typeface="TT Firs Neue" panose="020B0604020202020204" charset="0"/>
              </a:rPr>
              <a:t>, integrando el modelo entrenado en una API funcional capaz de recibir comandos, procesarlos y devolver una respuesta.</a:t>
            </a:r>
            <a:endParaRPr lang="en-US" sz="3000" spc="-150" dirty="0">
              <a:solidFill>
                <a:srgbClr val="272727"/>
              </a:solidFill>
              <a:latin typeface="TT Firs Neue" panose="020B0604020202020204" charset="0"/>
              <a:ea typeface="TT Firs Neue"/>
              <a:cs typeface="TT Firs Neue"/>
              <a:sym typeface="TT Firs Neue"/>
            </a:endParaRPr>
          </a:p>
        </p:txBody>
      </p:sp>
      <p:grpSp>
        <p:nvGrpSpPr>
          <p:cNvPr id="48" name="Group 9">
            <a:extLst>
              <a:ext uri="{FF2B5EF4-FFF2-40B4-BE49-F238E27FC236}">
                <a16:creationId xmlns:a16="http://schemas.microsoft.com/office/drawing/2014/main" id="{EB1E367A-8742-06E9-6DB3-10AA564A0DD0}"/>
              </a:ext>
            </a:extLst>
          </p:cNvPr>
          <p:cNvGrpSpPr/>
          <p:nvPr/>
        </p:nvGrpSpPr>
        <p:grpSpPr>
          <a:xfrm>
            <a:off x="1017948" y="6442320"/>
            <a:ext cx="749023" cy="749023"/>
            <a:chOff x="0" y="0"/>
            <a:chExt cx="812800" cy="812800"/>
          </a:xfrm>
        </p:grpSpPr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E053FDD-4DE1-BD18-0100-D7865AF0AC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CB991E70-9D84-6C10-1015-E564BD6CD488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1" name="TextBox 32">
            <a:extLst>
              <a:ext uri="{FF2B5EF4-FFF2-40B4-BE49-F238E27FC236}">
                <a16:creationId xmlns:a16="http://schemas.microsoft.com/office/drawing/2014/main" id="{F6454B5D-2190-01F7-0290-E4648FC5E535}"/>
              </a:ext>
            </a:extLst>
          </p:cNvPr>
          <p:cNvSpPr txBox="1"/>
          <p:nvPr/>
        </p:nvSpPr>
        <p:spPr>
          <a:xfrm>
            <a:off x="1117799" y="6600425"/>
            <a:ext cx="489714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5</a:t>
            </a:r>
          </a:p>
        </p:txBody>
      </p:sp>
      <p:sp>
        <p:nvSpPr>
          <p:cNvPr id="52" name="TextBox 33">
            <a:extLst>
              <a:ext uri="{FF2B5EF4-FFF2-40B4-BE49-F238E27FC236}">
                <a16:creationId xmlns:a16="http://schemas.microsoft.com/office/drawing/2014/main" id="{960D821C-3073-6AB1-A533-7278F5F9C8F1}"/>
              </a:ext>
            </a:extLst>
          </p:cNvPr>
          <p:cNvSpPr txBox="1"/>
          <p:nvPr/>
        </p:nvSpPr>
        <p:spPr>
          <a:xfrm>
            <a:off x="2019099" y="7578031"/>
            <a:ext cx="15229450" cy="86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s-ES" sz="3000" b="1" dirty="0">
                <a:latin typeface="TT Firs Neue Bold" panose="020B0604020202020204" charset="0"/>
              </a:rPr>
              <a:t>Implementar la comunicación entre </a:t>
            </a:r>
            <a:r>
              <a:rPr lang="es-ES" sz="3000" b="1" dirty="0" err="1">
                <a:latin typeface="TT Firs Neue Bold" panose="020B0604020202020204" charset="0"/>
              </a:rPr>
              <a:t>frontend</a:t>
            </a:r>
            <a:r>
              <a:rPr lang="es-ES" sz="3000" b="1" dirty="0">
                <a:latin typeface="TT Firs Neue Bold" panose="020B0604020202020204" charset="0"/>
              </a:rPr>
              <a:t> y </a:t>
            </a:r>
            <a:r>
              <a:rPr lang="es-ES" sz="3000" b="1" dirty="0" err="1">
                <a:latin typeface="TT Firs Neue Bold" panose="020B0604020202020204" charset="0"/>
              </a:rPr>
              <a:t>backend</a:t>
            </a:r>
            <a:r>
              <a:rPr lang="es-ES" sz="3000" dirty="0">
                <a:latin typeface="TT Firs Neue" panose="020B0604020202020204" charset="0"/>
              </a:rPr>
              <a:t>, garantizando una experiencia fluida y en tiempo real.</a:t>
            </a:r>
            <a:endParaRPr lang="en-US" sz="3000" spc="-150" dirty="0">
              <a:solidFill>
                <a:srgbClr val="272727"/>
              </a:solidFill>
              <a:latin typeface="TT Firs Neue" panose="020B0604020202020204" charset="0"/>
              <a:ea typeface="TT Firs Neue"/>
              <a:cs typeface="TT Firs Neue"/>
              <a:sym typeface="TT Firs Neue"/>
            </a:endParaRPr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F3682E6F-7561-5AC8-46BC-5594B317C832}"/>
              </a:ext>
            </a:extLst>
          </p:cNvPr>
          <p:cNvGrpSpPr/>
          <p:nvPr/>
        </p:nvGrpSpPr>
        <p:grpSpPr>
          <a:xfrm>
            <a:off x="1000991" y="7578031"/>
            <a:ext cx="749023" cy="749023"/>
            <a:chOff x="0" y="0"/>
            <a:chExt cx="812800" cy="812800"/>
          </a:xfrm>
        </p:grpSpPr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BBECD307-4C64-C05A-3072-9D208AA58D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C4B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95F562F5-677E-2900-F8DD-5FB47168F3C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56" name="TextBox 32">
            <a:extLst>
              <a:ext uri="{FF2B5EF4-FFF2-40B4-BE49-F238E27FC236}">
                <a16:creationId xmlns:a16="http://schemas.microsoft.com/office/drawing/2014/main" id="{202710C8-963B-142C-9C95-2F4681FDB556}"/>
              </a:ext>
            </a:extLst>
          </p:cNvPr>
          <p:cNvSpPr txBox="1"/>
          <p:nvPr/>
        </p:nvSpPr>
        <p:spPr>
          <a:xfrm>
            <a:off x="1114489" y="7748988"/>
            <a:ext cx="489714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spc="-150" dirty="0">
                <a:solidFill>
                  <a:srgbClr val="272727"/>
                </a:solidFill>
                <a:latin typeface="TT Firs Neue"/>
                <a:ea typeface="TT Firs Neue"/>
                <a:cs typeface="TT Firs Neue"/>
                <a:sym typeface="TT Firs Neue"/>
              </a:rPr>
              <a:t>6</a:t>
            </a:r>
          </a:p>
        </p:txBody>
      </p:sp>
      <p:sp>
        <p:nvSpPr>
          <p:cNvPr id="57" name="TextBox 33">
            <a:extLst>
              <a:ext uri="{FF2B5EF4-FFF2-40B4-BE49-F238E27FC236}">
                <a16:creationId xmlns:a16="http://schemas.microsoft.com/office/drawing/2014/main" id="{C89AB8C0-8043-A4E4-4D53-B38D4D2DB3A9}"/>
              </a:ext>
            </a:extLst>
          </p:cNvPr>
          <p:cNvSpPr txBox="1"/>
          <p:nvPr/>
        </p:nvSpPr>
        <p:spPr>
          <a:xfrm>
            <a:off x="2012172" y="6447441"/>
            <a:ext cx="15229450" cy="86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s-ES" sz="3000" b="1" dirty="0">
                <a:latin typeface="TT Firs Neue Bold" panose="020B0604020202020204" charset="0"/>
              </a:rPr>
              <a:t>Diseñar un </a:t>
            </a:r>
            <a:r>
              <a:rPr lang="es-ES" sz="3000" b="1" dirty="0" err="1">
                <a:latin typeface="TT Firs Neue Bold" panose="020B0604020202020204" charset="0"/>
              </a:rPr>
              <a:t>frontend</a:t>
            </a:r>
            <a:r>
              <a:rPr lang="es-ES" sz="3000" b="1" dirty="0">
                <a:latin typeface="TT Firs Neue Bold" panose="020B0604020202020204" charset="0"/>
              </a:rPr>
              <a:t> </a:t>
            </a:r>
            <a:r>
              <a:rPr lang="es-ES" sz="3000" dirty="0">
                <a:latin typeface="TT Firs Neue" panose="020B0604020202020204" charset="0"/>
              </a:rPr>
              <a:t>que permita al usuario interactuar con el asistente mediante una interfaz web.</a:t>
            </a:r>
            <a:endParaRPr lang="en-US" sz="3000" spc="-150" dirty="0">
              <a:solidFill>
                <a:srgbClr val="272727"/>
              </a:solidFill>
              <a:latin typeface="TT Firs Neue" panose="020B0604020202020204" charset="0"/>
              <a:ea typeface="TT Firs Neue"/>
              <a:cs typeface="TT Firs Neue"/>
              <a:sym typeface="TT Fir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820074" y="-1647033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3291544">
            <a:off x="16596646" y="7670928"/>
            <a:ext cx="2990032" cy="3174745"/>
          </a:xfrm>
          <a:custGeom>
            <a:avLst/>
            <a:gdLst/>
            <a:ahLst/>
            <a:cxnLst/>
            <a:rect l="l" t="t" r="r" b="b"/>
            <a:pathLst>
              <a:path w="2990032" h="3174745">
                <a:moveTo>
                  <a:pt x="0" y="0"/>
                </a:moveTo>
                <a:lnTo>
                  <a:pt x="2990032" y="0"/>
                </a:lnTo>
                <a:lnTo>
                  <a:pt x="2990032" y="3174744"/>
                </a:lnTo>
                <a:lnTo>
                  <a:pt x="0" y="3174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3719928">
            <a:off x="15179549" y="-849496"/>
            <a:ext cx="4353919" cy="4239629"/>
          </a:xfrm>
          <a:custGeom>
            <a:avLst/>
            <a:gdLst/>
            <a:ahLst/>
            <a:cxnLst/>
            <a:rect l="l" t="t" r="r" b="b"/>
            <a:pathLst>
              <a:path w="4353919" h="4239629">
                <a:moveTo>
                  <a:pt x="0" y="0"/>
                </a:moveTo>
                <a:lnTo>
                  <a:pt x="4353919" y="0"/>
                </a:lnTo>
                <a:lnTo>
                  <a:pt x="4353919" y="4239629"/>
                </a:lnTo>
                <a:lnTo>
                  <a:pt x="0" y="42396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5400000">
            <a:off x="-1953255" y="8648691"/>
            <a:ext cx="6346235" cy="4164717"/>
          </a:xfrm>
          <a:custGeom>
            <a:avLst/>
            <a:gdLst/>
            <a:ahLst/>
            <a:cxnLst/>
            <a:rect l="l" t="t" r="r" b="b"/>
            <a:pathLst>
              <a:path w="6346235" h="4164717">
                <a:moveTo>
                  <a:pt x="0" y="0"/>
                </a:moveTo>
                <a:lnTo>
                  <a:pt x="6346235" y="0"/>
                </a:lnTo>
                <a:lnTo>
                  <a:pt x="6346235" y="4164717"/>
                </a:lnTo>
                <a:lnTo>
                  <a:pt x="0" y="4164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790196" y="633413"/>
            <a:ext cx="6913094" cy="84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999" b="1" spc="-299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⚙️ METODOLOGÍA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A5659B-ACBC-FD2F-0036-4D6B24F83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99410"/>
            <a:ext cx="18288000" cy="4688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8301491">
            <a:off x="14154130" y="8670183"/>
            <a:ext cx="2898815" cy="1723477"/>
          </a:xfrm>
          <a:custGeom>
            <a:avLst/>
            <a:gdLst/>
            <a:ahLst/>
            <a:cxnLst/>
            <a:rect l="l" t="t" r="r" b="b"/>
            <a:pathLst>
              <a:path w="2898815" h="1723477">
                <a:moveTo>
                  <a:pt x="0" y="0"/>
                </a:moveTo>
                <a:lnTo>
                  <a:pt x="2898815" y="0"/>
                </a:lnTo>
                <a:lnTo>
                  <a:pt x="2898815" y="1723478"/>
                </a:lnTo>
                <a:lnTo>
                  <a:pt x="0" y="172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157195">
            <a:off x="-2412758" y="7955267"/>
            <a:ext cx="4825515" cy="4143911"/>
          </a:xfrm>
          <a:custGeom>
            <a:avLst/>
            <a:gdLst/>
            <a:ahLst/>
            <a:cxnLst/>
            <a:rect l="l" t="t" r="r" b="b"/>
            <a:pathLst>
              <a:path w="4825515" h="4143911">
                <a:moveTo>
                  <a:pt x="0" y="0"/>
                </a:moveTo>
                <a:lnTo>
                  <a:pt x="4825516" y="0"/>
                </a:lnTo>
                <a:lnTo>
                  <a:pt x="4825516" y="4143911"/>
                </a:lnTo>
                <a:lnTo>
                  <a:pt x="0" y="4143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6662254">
            <a:off x="15054002" y="-1598475"/>
            <a:ext cx="3541438" cy="3559234"/>
          </a:xfrm>
          <a:custGeom>
            <a:avLst/>
            <a:gdLst/>
            <a:ahLst/>
            <a:cxnLst/>
            <a:rect l="l" t="t" r="r" b="b"/>
            <a:pathLst>
              <a:path w="3541438" h="3559234">
                <a:moveTo>
                  <a:pt x="0" y="0"/>
                </a:moveTo>
                <a:lnTo>
                  <a:pt x="3541438" y="0"/>
                </a:lnTo>
                <a:lnTo>
                  <a:pt x="3541438" y="3559234"/>
                </a:lnTo>
                <a:lnTo>
                  <a:pt x="0" y="3559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857250" y="3044181"/>
            <a:ext cx="8740942" cy="5452162"/>
          </a:xfrm>
          <a:custGeom>
            <a:avLst/>
            <a:gdLst/>
            <a:ahLst/>
            <a:cxnLst/>
            <a:rect l="l" t="t" r="r" b="b"/>
            <a:pathLst>
              <a:path w="8740942" h="5452162">
                <a:moveTo>
                  <a:pt x="0" y="0"/>
                </a:moveTo>
                <a:lnTo>
                  <a:pt x="8740942" y="0"/>
                </a:lnTo>
                <a:lnTo>
                  <a:pt x="8740942" y="5452162"/>
                </a:lnTo>
                <a:lnTo>
                  <a:pt x="0" y="54521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1564252" y="2053340"/>
            <a:ext cx="5927639" cy="7433843"/>
          </a:xfrm>
          <a:custGeom>
            <a:avLst/>
            <a:gdLst/>
            <a:ahLst/>
            <a:cxnLst/>
            <a:rect l="l" t="t" r="r" b="b"/>
            <a:pathLst>
              <a:path w="5927639" h="7433843">
                <a:moveTo>
                  <a:pt x="0" y="0"/>
                </a:moveTo>
                <a:lnTo>
                  <a:pt x="5927639" y="0"/>
                </a:lnTo>
                <a:lnTo>
                  <a:pt x="5927639" y="7433843"/>
                </a:lnTo>
                <a:lnTo>
                  <a:pt x="0" y="7433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ES"/>
          </a:p>
        </p:txBody>
      </p:sp>
      <p:grpSp>
        <p:nvGrpSpPr>
          <p:cNvPr id="8" name="Group 8"/>
          <p:cNvGrpSpPr/>
          <p:nvPr/>
        </p:nvGrpSpPr>
        <p:grpSpPr>
          <a:xfrm>
            <a:off x="9928759" y="5117799"/>
            <a:ext cx="1304925" cy="130492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2250"/>
              <a:ext cx="7112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601662"/>
            <a:ext cx="1213831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SELECCIÓN DE LOS MODELOS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1521" y="2272656"/>
            <a:ext cx="287655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spc="-140">
                <a:solidFill>
                  <a:srgbClr val="F46920"/>
                </a:solidFill>
                <a:latin typeface="TT Firs Neue"/>
                <a:ea typeface="TT Firs Neue"/>
                <a:cs typeface="TT Firs Neue"/>
                <a:sym typeface="TT Firs Neue"/>
              </a:rPr>
              <a:t>TRANSFORMER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75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8301491">
            <a:off x="14154130" y="8670183"/>
            <a:ext cx="2898815" cy="1723477"/>
          </a:xfrm>
          <a:custGeom>
            <a:avLst/>
            <a:gdLst/>
            <a:ahLst/>
            <a:cxnLst/>
            <a:rect l="l" t="t" r="r" b="b"/>
            <a:pathLst>
              <a:path w="2898815" h="1723477">
                <a:moveTo>
                  <a:pt x="0" y="0"/>
                </a:moveTo>
                <a:lnTo>
                  <a:pt x="2898815" y="0"/>
                </a:lnTo>
                <a:lnTo>
                  <a:pt x="2898815" y="1723478"/>
                </a:lnTo>
                <a:lnTo>
                  <a:pt x="0" y="1723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5157195">
            <a:off x="-2412758" y="7955267"/>
            <a:ext cx="4825515" cy="4143911"/>
          </a:xfrm>
          <a:custGeom>
            <a:avLst/>
            <a:gdLst/>
            <a:ahLst/>
            <a:cxnLst/>
            <a:rect l="l" t="t" r="r" b="b"/>
            <a:pathLst>
              <a:path w="4825515" h="4143911">
                <a:moveTo>
                  <a:pt x="0" y="0"/>
                </a:moveTo>
                <a:lnTo>
                  <a:pt x="4825516" y="0"/>
                </a:lnTo>
                <a:lnTo>
                  <a:pt x="4825516" y="4143911"/>
                </a:lnTo>
                <a:lnTo>
                  <a:pt x="0" y="4143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6662254">
            <a:off x="15054002" y="-1598475"/>
            <a:ext cx="3541438" cy="3559234"/>
          </a:xfrm>
          <a:custGeom>
            <a:avLst/>
            <a:gdLst/>
            <a:ahLst/>
            <a:cxnLst/>
            <a:rect l="l" t="t" r="r" b="b"/>
            <a:pathLst>
              <a:path w="3541438" h="3559234">
                <a:moveTo>
                  <a:pt x="0" y="0"/>
                </a:moveTo>
                <a:lnTo>
                  <a:pt x="3541438" y="0"/>
                </a:lnTo>
                <a:lnTo>
                  <a:pt x="3541438" y="3559234"/>
                </a:lnTo>
                <a:lnTo>
                  <a:pt x="0" y="35592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6" name="Group 6"/>
          <p:cNvGrpSpPr/>
          <p:nvPr/>
        </p:nvGrpSpPr>
        <p:grpSpPr>
          <a:xfrm>
            <a:off x="879871" y="3820946"/>
            <a:ext cx="5314950" cy="2305050"/>
            <a:chOff x="0" y="0"/>
            <a:chExt cx="1399822" cy="607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9822" cy="607091"/>
            </a:xfrm>
            <a:custGeom>
              <a:avLst/>
              <a:gdLst/>
              <a:ahLst/>
              <a:cxnLst/>
              <a:rect l="l" t="t" r="r" b="b"/>
              <a:pathLst>
                <a:path w="1399822" h="607091">
                  <a:moveTo>
                    <a:pt x="5827" y="0"/>
                  </a:moveTo>
                  <a:lnTo>
                    <a:pt x="1393996" y="0"/>
                  </a:lnTo>
                  <a:cubicBezTo>
                    <a:pt x="1397214" y="0"/>
                    <a:pt x="1399822" y="2609"/>
                    <a:pt x="1399822" y="5827"/>
                  </a:cubicBezTo>
                  <a:lnTo>
                    <a:pt x="1399822" y="601265"/>
                  </a:lnTo>
                  <a:cubicBezTo>
                    <a:pt x="1399822" y="602810"/>
                    <a:pt x="1399208" y="604292"/>
                    <a:pt x="1398116" y="605385"/>
                  </a:cubicBezTo>
                  <a:cubicBezTo>
                    <a:pt x="1397023" y="606477"/>
                    <a:pt x="1395541" y="607091"/>
                    <a:pt x="1393996" y="607091"/>
                  </a:cubicBezTo>
                  <a:lnTo>
                    <a:pt x="5827" y="607091"/>
                  </a:lnTo>
                  <a:cubicBezTo>
                    <a:pt x="4281" y="607091"/>
                    <a:pt x="2799" y="606477"/>
                    <a:pt x="1707" y="605385"/>
                  </a:cubicBezTo>
                  <a:cubicBezTo>
                    <a:pt x="614" y="604292"/>
                    <a:pt x="0" y="602810"/>
                    <a:pt x="0" y="601265"/>
                  </a:cubicBezTo>
                  <a:lnTo>
                    <a:pt x="0" y="5827"/>
                  </a:lnTo>
                  <a:cubicBezTo>
                    <a:pt x="0" y="4281"/>
                    <a:pt x="614" y="2799"/>
                    <a:pt x="1707" y="1707"/>
                  </a:cubicBezTo>
                  <a:cubicBezTo>
                    <a:pt x="2799" y="614"/>
                    <a:pt x="4281" y="0"/>
                    <a:pt x="5827" y="0"/>
                  </a:cubicBezTo>
                  <a:close/>
                </a:path>
              </a:pathLst>
            </a:custGeom>
            <a:solidFill>
              <a:srgbClr val="E0F6C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1399822" cy="56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9"/>
                </a:lnSpc>
              </a:pPr>
              <a:r>
                <a:rPr lang="en-US" sz="3299" b="1" spc="-164">
                  <a:solidFill>
                    <a:srgbClr val="000000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BERT</a:t>
              </a:r>
            </a:p>
            <a:p>
              <a:pPr algn="ctr">
                <a:lnSpc>
                  <a:spcPts val="3629"/>
                </a:lnSpc>
              </a:pPr>
              <a:r>
                <a:rPr lang="en-US" sz="3299" spc="-164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(bert-base-uncased)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94821" y="3820946"/>
            <a:ext cx="5314950" cy="2305050"/>
            <a:chOff x="0" y="0"/>
            <a:chExt cx="1399822" cy="6070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9822" cy="607091"/>
            </a:xfrm>
            <a:custGeom>
              <a:avLst/>
              <a:gdLst/>
              <a:ahLst/>
              <a:cxnLst/>
              <a:rect l="l" t="t" r="r" b="b"/>
              <a:pathLst>
                <a:path w="1399822" h="607091">
                  <a:moveTo>
                    <a:pt x="0" y="0"/>
                  </a:moveTo>
                  <a:lnTo>
                    <a:pt x="1399822" y="0"/>
                  </a:lnTo>
                  <a:lnTo>
                    <a:pt x="1399822" y="607091"/>
                  </a:lnTo>
                  <a:lnTo>
                    <a:pt x="0" y="607091"/>
                  </a:lnTo>
                  <a:close/>
                </a:path>
              </a:pathLst>
            </a:custGeom>
            <a:solidFill>
              <a:srgbClr val="8BBEF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1399822" cy="56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9"/>
                </a:lnSpc>
              </a:pPr>
              <a:r>
                <a:rPr lang="en-US" sz="3299" b="1" spc="-164">
                  <a:solidFill>
                    <a:srgbClr val="000000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RoBERTa</a:t>
              </a:r>
            </a:p>
            <a:p>
              <a:pPr algn="ctr">
                <a:lnSpc>
                  <a:spcPts val="3629"/>
                </a:lnSpc>
              </a:pPr>
              <a:r>
                <a:rPr lang="en-US" sz="3299" spc="-164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(roberta-base)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9771" y="3820946"/>
            <a:ext cx="5314950" cy="2305050"/>
            <a:chOff x="0" y="0"/>
            <a:chExt cx="1399822" cy="6070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9822" cy="607091"/>
            </a:xfrm>
            <a:custGeom>
              <a:avLst/>
              <a:gdLst/>
              <a:ahLst/>
              <a:cxnLst/>
              <a:rect l="l" t="t" r="r" b="b"/>
              <a:pathLst>
                <a:path w="1399822" h="607091">
                  <a:moveTo>
                    <a:pt x="0" y="0"/>
                  </a:moveTo>
                  <a:lnTo>
                    <a:pt x="1399822" y="0"/>
                  </a:lnTo>
                  <a:lnTo>
                    <a:pt x="1399822" y="607091"/>
                  </a:lnTo>
                  <a:lnTo>
                    <a:pt x="0" y="607091"/>
                  </a:lnTo>
                  <a:close/>
                </a:path>
              </a:pathLst>
            </a:custGeom>
            <a:solidFill>
              <a:srgbClr val="FDC6D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1399822" cy="568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29"/>
                </a:lnSpc>
              </a:pPr>
              <a:r>
                <a:rPr lang="en-US" sz="3299" b="1" spc="-164">
                  <a:solidFill>
                    <a:srgbClr val="000000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T5</a:t>
              </a:r>
            </a:p>
            <a:p>
              <a:pPr algn="ctr">
                <a:lnSpc>
                  <a:spcPts val="3629"/>
                </a:lnSpc>
              </a:pPr>
              <a:r>
                <a:rPr lang="en-US" sz="3299" spc="-164">
                  <a:solidFill>
                    <a:srgbClr val="000000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(t5-small)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601662"/>
            <a:ext cx="1213831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  <a:spcBef>
                <a:spcPct val="0"/>
              </a:spcBef>
            </a:pPr>
            <a:r>
              <a:rPr lang="en-US" sz="6500" b="1" spc="-325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SELECCIÓN DE LOS MODELOS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6063" y="6654843"/>
            <a:ext cx="1734687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-12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ENCODER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75097" y="6654843"/>
            <a:ext cx="3755503" cy="35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-12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ENCODER - DECODER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61113" y="6654843"/>
            <a:ext cx="1734687" cy="355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499" b="1" spc="-12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ENCODER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7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425" b="-35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1764772">
            <a:off x="-1306894" y="8356836"/>
            <a:ext cx="3875393" cy="4114800"/>
          </a:xfrm>
          <a:custGeom>
            <a:avLst/>
            <a:gdLst/>
            <a:ahLst/>
            <a:cxnLst/>
            <a:rect l="l" t="t" r="r" b="b"/>
            <a:pathLst>
              <a:path w="3875393" h="4114800">
                <a:moveTo>
                  <a:pt x="0" y="0"/>
                </a:moveTo>
                <a:lnTo>
                  <a:pt x="3875394" y="0"/>
                </a:lnTo>
                <a:lnTo>
                  <a:pt x="3875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5402619" y="8314653"/>
            <a:ext cx="3984539" cy="3944694"/>
          </a:xfrm>
          <a:custGeom>
            <a:avLst/>
            <a:gdLst/>
            <a:ahLst/>
            <a:cxnLst/>
            <a:rect l="l" t="t" r="r" b="b"/>
            <a:pathLst>
              <a:path w="3984539" h="3944694">
                <a:moveTo>
                  <a:pt x="0" y="0"/>
                </a:moveTo>
                <a:lnTo>
                  <a:pt x="3984539" y="0"/>
                </a:lnTo>
                <a:lnTo>
                  <a:pt x="3984539" y="3944694"/>
                </a:lnTo>
                <a:lnTo>
                  <a:pt x="0" y="3944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3126836">
            <a:off x="16282670" y="-2063063"/>
            <a:ext cx="4540439" cy="4126124"/>
          </a:xfrm>
          <a:custGeom>
            <a:avLst/>
            <a:gdLst/>
            <a:ahLst/>
            <a:cxnLst/>
            <a:rect l="l" t="t" r="r" b="b"/>
            <a:pathLst>
              <a:path w="4540439" h="4126124">
                <a:moveTo>
                  <a:pt x="0" y="0"/>
                </a:moveTo>
                <a:lnTo>
                  <a:pt x="4540439" y="0"/>
                </a:lnTo>
                <a:lnTo>
                  <a:pt x="4540439" y="4126124"/>
                </a:lnTo>
                <a:lnTo>
                  <a:pt x="0" y="4126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5296486" y="1028700"/>
            <a:ext cx="1043144" cy="1069892"/>
          </a:xfrm>
          <a:custGeom>
            <a:avLst/>
            <a:gdLst/>
            <a:ahLst/>
            <a:cxnLst/>
            <a:rect l="l" t="t" r="r" b="b"/>
            <a:pathLst>
              <a:path w="1043144" h="1069892">
                <a:moveTo>
                  <a:pt x="0" y="0"/>
                </a:moveTo>
                <a:lnTo>
                  <a:pt x="1043144" y="0"/>
                </a:lnTo>
                <a:lnTo>
                  <a:pt x="1043144" y="1069892"/>
                </a:lnTo>
                <a:lnTo>
                  <a:pt x="0" y="1069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13711341" y="8732574"/>
            <a:ext cx="1056736" cy="1051453"/>
          </a:xfrm>
          <a:custGeom>
            <a:avLst/>
            <a:gdLst/>
            <a:ahLst/>
            <a:cxnLst/>
            <a:rect l="l" t="t" r="r" b="b"/>
            <a:pathLst>
              <a:path w="1056736" h="1051453">
                <a:moveTo>
                  <a:pt x="0" y="0"/>
                </a:moveTo>
                <a:lnTo>
                  <a:pt x="1056737" y="0"/>
                </a:lnTo>
                <a:lnTo>
                  <a:pt x="1056737" y="1051452"/>
                </a:lnTo>
                <a:lnTo>
                  <a:pt x="0" y="10514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610021" y="588719"/>
            <a:ext cx="10210380" cy="932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6499" b="1" spc="-324" dirty="0">
                <a:solidFill>
                  <a:srgbClr val="000000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CREACIÓN DEL DATASET</a:t>
            </a:r>
            <a:endParaRPr lang="es-ES" sz="6499" b="1" spc="-324" dirty="0">
              <a:solidFill>
                <a:srgbClr val="000000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A36F3C8-19F4-5D53-2E6D-0A3A8B4FB832}"/>
              </a:ext>
            </a:extLst>
          </p:cNvPr>
          <p:cNvSpPr txBox="1"/>
          <p:nvPr/>
        </p:nvSpPr>
        <p:spPr>
          <a:xfrm>
            <a:off x="914399" y="2110322"/>
            <a:ext cx="17068801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4000" b="1" dirty="0">
                <a:solidFill>
                  <a:srgbClr val="C00000"/>
                </a:solidFill>
                <a:latin typeface="TT Firs Neue Bold" panose="020B0604020202020204" charset="0"/>
              </a:rPr>
              <a:t>FUENTE DE DATOS</a:t>
            </a:r>
          </a:p>
          <a:p>
            <a:pPr>
              <a:buNone/>
            </a:pPr>
            <a:endParaRPr lang="es-ES" sz="3200" b="1" dirty="0">
              <a:latin typeface="TT Firs Neue" panose="020B0604020202020204" charset="0"/>
            </a:endParaRP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latin typeface="TT Firs Neue" panose="020B0604020202020204" charset="0"/>
              </a:rPr>
              <a:t> Frases generadas con </a:t>
            </a:r>
            <a:r>
              <a:rPr lang="es-ES" sz="3200" b="1" dirty="0">
                <a:latin typeface="TT Firs Neue Bold" panose="020B0604020202020204" charset="0"/>
              </a:rPr>
              <a:t>IA (</a:t>
            </a:r>
            <a:r>
              <a:rPr lang="es-ES" sz="3200" b="1" dirty="0" err="1">
                <a:latin typeface="TT Firs Neue Bold" panose="020B0604020202020204" charset="0"/>
              </a:rPr>
              <a:t>ChatGPT</a:t>
            </a:r>
            <a:r>
              <a:rPr lang="es-ES" sz="3200" b="1" dirty="0">
                <a:latin typeface="TT Firs Neue Bold" panose="020B0604020202020204" charset="0"/>
              </a:rPr>
              <a:t>)</a:t>
            </a:r>
            <a:r>
              <a:rPr lang="es-ES" sz="3200" dirty="0">
                <a:latin typeface="TT Firs Neue" panose="020B0604020202020204" charset="0"/>
              </a:rPr>
              <a:t>, simulando comandos reales de usuario en lenguaje natural.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200" dirty="0">
                <a:latin typeface="TT Firs Neue" panose="020B0604020202020204" charset="0"/>
              </a:rPr>
              <a:t> Revisión manual posterior para asegurar </a:t>
            </a:r>
            <a:r>
              <a:rPr lang="es-ES" sz="3200" b="1" dirty="0">
                <a:latin typeface="TT Firs Neue Bold" panose="020B0604020202020204" charset="0"/>
              </a:rPr>
              <a:t>variedad, sentido y calidad lingüística</a:t>
            </a:r>
            <a:r>
              <a:rPr lang="es-ES" sz="3200" dirty="0">
                <a:latin typeface="TT Firs Neue Bold" panose="020B0604020202020204" charset="0"/>
              </a:rPr>
              <a:t>.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28E0545-52D0-7EB3-D518-C3666DD3E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" y="5171401"/>
            <a:ext cx="16604674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T Firs Neue Bold" panose="020B0604020202020204" charset="0"/>
              </a:rPr>
              <a:t>INTENCIONES CLASIFICADAS (4 clases)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T Firs Neu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 Bold" panose="020B0604020202020204" charset="0"/>
              </a:rPr>
              <a:t>add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→ Añadir canción a la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playlist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T Firs Neu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 Bold" panose="020B0604020202020204" charset="0"/>
              </a:rPr>
              <a:t>remove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→ Eliminar canción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 Bold" panose="020B0604020202020204" charset="0"/>
              </a:rPr>
              <a:t>view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→ Ver la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playlist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actual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 Bold" panose="020B0604020202020204" charset="0"/>
              </a:rPr>
              <a:t>clear</a:t>
            </a:r>
            <a:r>
              <a:rPr kumimoji="0" lang="es-ES" altLang="es-E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 → Vaciar la </a:t>
            </a:r>
            <a:r>
              <a:rPr kumimoji="0" lang="es-ES" altLang="es-E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Firs Neue" panose="020B0604020202020204" charset="0"/>
              </a:rPr>
              <a:t>playlist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T Firs Neu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T Firs Neue" panose="020B060402020202020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3200" b="1" dirty="0">
                <a:latin typeface="TT Firs Neue Bold" panose="020B0604020202020204" charset="0"/>
              </a:rPr>
              <a:t>Total: 2520 frases</a:t>
            </a:r>
            <a:r>
              <a:rPr lang="es-ES" sz="3200" dirty="0">
                <a:latin typeface="TT Firs Neue Bold" panose="020B0604020202020204" charset="0"/>
              </a:rPr>
              <a:t>, </a:t>
            </a:r>
            <a:r>
              <a:rPr lang="es-ES" sz="3200" dirty="0">
                <a:latin typeface="TT Firs Neue" panose="020B0604020202020204" charset="0"/>
              </a:rPr>
              <a:t>equilibradas entre clases</a:t>
            </a:r>
            <a:endParaRPr kumimoji="0" lang="es-ES" altLang="es-E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T Firs Neue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Personalizado</PresentationFormat>
  <Paragraphs>213</Paragraphs>
  <Slides>30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TT Firs Neue</vt:lpstr>
      <vt:lpstr>Consolas</vt:lpstr>
      <vt:lpstr>TT Firs Neue Bold Italics</vt:lpstr>
      <vt:lpstr>TT Firs Neue Heavy</vt:lpstr>
      <vt:lpstr>Consolas Bold</vt:lpstr>
      <vt:lpstr>TT Firs Neue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Presentacion_TFG_Daniel_Linfon</dc:title>
  <cp:lastModifiedBy>Daniel Linfon</cp:lastModifiedBy>
  <cp:revision>15</cp:revision>
  <dcterms:created xsi:type="dcterms:W3CDTF">2006-08-16T00:00:00Z</dcterms:created>
  <dcterms:modified xsi:type="dcterms:W3CDTF">2025-07-03T02:14:34Z</dcterms:modified>
  <dc:identifier>DAGqm94hBPs</dc:identifier>
</cp:coreProperties>
</file>